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744" r:id="rId2"/>
  </p:sldMasterIdLst>
  <p:notesMasterIdLst>
    <p:notesMasterId r:id="rId116"/>
  </p:notesMasterIdLst>
  <p:handoutMasterIdLst>
    <p:handoutMasterId r:id="rId117"/>
  </p:handoutMasterIdLst>
  <p:sldIdLst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</p:sldIdLst>
  <p:sldSz cx="9144000" cy="5143500" type="screen16x9"/>
  <p:notesSz cx="6858000" cy="9144000"/>
  <p:embeddedFontLst>
    <p:embeddedFont>
      <p:font typeface="Atyp Display" panose="020B0604020202020204" charset="0"/>
      <p:regular r:id="rId118"/>
    </p:embeddedFont>
    <p:embeddedFont>
      <p:font typeface="Atyp Text" panose="020B0604020202020204" charset="0"/>
      <p:regular r:id="rId119"/>
    </p:embeddedFont>
    <p:embeddedFont>
      <p:font typeface="Atyp Text Medium" panose="020B0604020202020204" charset="0"/>
      <p:regular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Calibri Light" panose="020F0302020204030204" pitchFamily="34" charset="0"/>
      <p:regular r:id="rId125"/>
      <p:italic r:id="rId126"/>
    </p:embeddedFont>
    <p:embeddedFont>
      <p:font typeface="Helvetica Neue" panose="020B0604020202020204" charset="0"/>
      <p:regular r:id="rId127"/>
      <p:bold r:id="rId128"/>
      <p:italic r:id="rId129"/>
      <p:boldItalic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DEC"/>
    <a:srgbClr val="F3F3F3"/>
    <a:srgbClr val="A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C2C69-B8C1-40EB-9EBF-6A101A334480}" v="1466" dt="2023-11-30T12:34:1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25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5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1.fntdata"/><Relationship Id="rId134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font" Target="fonts/font2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3.fntdata"/><Relationship Id="rId135" Type="http://schemas.microsoft.com/office/2015/10/relationships/revisionInfo" Target="revisionInfo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088057930595819E-2"/>
          <c:y val="4.1981296836417291E-2"/>
          <c:w val="0.96582388413880838"/>
          <c:h val="0.71692512894648985"/>
        </c:manualLayout>
      </c:layout>
      <c:lineChart>
        <c:grouping val="standar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Period</c:v>
                </c:pt>
              </c:strCache>
            </c:strRef>
          </c:tx>
          <c:spPr>
            <a:ln w="19050" cap="rnd" cmpd="sng" algn="ctr">
              <a:solidFill>
                <a:srgbClr val="CC8DEC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solidFill>
                  <a:srgbClr val="CC8DEC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4021136839015082E-2"/>
                  <c:y val="0.157429863136564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C805F05-88BC-4A2E-8AA1-881994CDAB4D}" type="VALUE">
                      <a:rPr lang="en-US" dirty="0">
                        <a:solidFill>
                          <a:srgbClr val="CC8DEC"/>
                        </a:solidFill>
                      </a:rPr>
                      <a:pPr>
                        <a:defRPr/>
                      </a:pPr>
                      <a:t>[ЗНАЧЕННЯ]</a:t>
                    </a:fld>
                    <a:endParaRPr lang="uk-UA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312698004966178E-2"/>
                      <c:h val="7.652854342529918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F94-4939-A477-0E559C6DAE4C}"/>
                </c:ext>
              </c:extLst>
            </c:dLbl>
            <c:dLbl>
              <c:idx val="1"/>
              <c:layout>
                <c:manualLayout>
                  <c:x val="-4.4460019815786636E-2"/>
                  <c:y val="0.31485972627312953"/>
                </c:manualLayout>
              </c:layout>
              <c:tx>
                <c:rich>
                  <a:bodyPr/>
                  <a:lstStyle/>
                  <a:p>
                    <a:fld id="{ADF02F35-522F-4F6C-872E-D5B6CC719419}" type="VALUE">
                      <a:rPr lang="en-US">
                        <a:solidFill>
                          <a:srgbClr val="CC8DEC"/>
                        </a:solidFill>
                      </a:rPr>
                      <a:pPr/>
                      <a:t>[ЗНАЧЕННЯ]</a:t>
                    </a:fld>
                    <a:endParaRPr lang="uk-UA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F94-4939-A477-0E559C6DAE4C}"/>
                </c:ext>
              </c:extLst>
            </c:dLbl>
            <c:dLbl>
              <c:idx val="2"/>
              <c:layout>
                <c:manualLayout>
                  <c:x val="-4.6254327058334307E-2"/>
                  <c:y val="0.45129894099148582"/>
                </c:manualLayout>
              </c:layout>
              <c:tx>
                <c:rich>
                  <a:bodyPr/>
                  <a:lstStyle/>
                  <a:p>
                    <a:fld id="{2798040E-8081-435A-9B28-C65BF65DE697}" type="VALUE">
                      <a:rPr lang="en-US">
                        <a:solidFill>
                          <a:srgbClr val="CC8DEC"/>
                        </a:solidFill>
                      </a:rPr>
                      <a:pPr/>
                      <a:t>[ЗНАЧЕННЯ]</a:t>
                    </a:fld>
                    <a:endParaRPr lang="uk-UA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F94-4939-A477-0E559C6DAE4C}"/>
                </c:ext>
              </c:extLst>
            </c:dLbl>
            <c:dLbl>
              <c:idx val="3"/>
              <c:layout>
                <c:manualLayout>
                  <c:x val="-4.5100852568101479E-2"/>
                  <c:y val="0.51776932764914652"/>
                </c:manualLayout>
              </c:layout>
              <c:tx>
                <c:rich>
                  <a:bodyPr/>
                  <a:lstStyle/>
                  <a:p>
                    <a:fld id="{30410E78-8154-43DB-BB24-62505B2BDF5D}" type="VALUE">
                      <a:rPr lang="en-US">
                        <a:solidFill>
                          <a:srgbClr val="CC8DEC"/>
                        </a:solidFill>
                      </a:rPr>
                      <a:pPr/>
                      <a:t>[ЗНАЧЕННЯ]</a:t>
                    </a:fld>
                    <a:endParaRPr lang="uk-UA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F94-4939-A477-0E559C6DAE4C}"/>
                </c:ext>
              </c:extLst>
            </c:dLbl>
            <c:dLbl>
              <c:idx val="4"/>
              <c:layout>
                <c:manualLayout>
                  <c:x val="-4.7287316673394364E-2"/>
                  <c:y val="0.584239714306807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A4AD79B-DAD6-4255-BCDB-2EE8C70049E7}" type="VALUE">
                      <a:rPr lang="en-US">
                        <a:solidFill>
                          <a:srgbClr val="CC8DEC"/>
                        </a:solidFill>
                      </a:rPr>
                      <a:pPr>
                        <a:defRPr/>
                      </a:pPr>
                      <a:t>[ЗНАЧЕННЯ]</a:t>
                    </a:fld>
                    <a:endParaRPr lang="uk-UA"/>
                  </a:p>
                </c:rich>
              </c:tx>
              <c:spPr>
                <a:noFill/>
                <a:ln>
                  <a:solidFill>
                    <a:srgbClr val="F3F3F3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uk-UA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FF94-4939-A477-0E559C6DAE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rgbClr val="CC8DEC"/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Аркуш1!$A$2:$A$6</c:f>
              <c:strCache>
                <c:ptCount val="5"/>
                <c:pt idx="0">
                  <c:v>Thresholding, Edge detection</c:v>
                </c:pt>
                <c:pt idx="1">
                  <c:v>Active contours, Watersheds </c:v>
                </c:pt>
                <c:pt idx="2">
                  <c:v>Graph cuts, MRF, CRF</c:v>
                </c:pt>
                <c:pt idx="3">
                  <c:v>FCN, U-Net</c:v>
                </c:pt>
                <c:pt idx="4">
                  <c:v>OneFormer, Deeplab, EfficientPS</c:v>
                </c:pt>
              </c:strCache>
            </c:strRef>
          </c:cat>
          <c:val>
            <c:numRef>
              <c:f>Аркуш1!$B$2:$B$6</c:f>
              <c:numCache>
                <c:formatCode>General</c:formatCode>
                <c:ptCount val="5"/>
                <c:pt idx="0">
                  <c:v>1960</c:v>
                </c:pt>
                <c:pt idx="1">
                  <c:v>1980</c:v>
                </c:pt>
                <c:pt idx="2">
                  <c:v>2000</c:v>
                </c:pt>
                <c:pt idx="3">
                  <c:v>2010</c:v>
                </c:pt>
                <c:pt idx="4">
                  <c:v>2020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94-4939-A477-0E559C6DAE4C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Стовпець1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Аркуш1!$A$2:$A$6</c:f>
              <c:strCache>
                <c:ptCount val="5"/>
                <c:pt idx="0">
                  <c:v>Thresholding, Edge detection</c:v>
                </c:pt>
                <c:pt idx="1">
                  <c:v>Active contours, Watersheds </c:v>
                </c:pt>
                <c:pt idx="2">
                  <c:v>Graph cuts, MRF, CRF</c:v>
                </c:pt>
                <c:pt idx="3">
                  <c:v>FCN, U-Net</c:v>
                </c:pt>
                <c:pt idx="4">
                  <c:v>OneFormer, Deeplab, EfficientPS</c:v>
                </c:pt>
              </c:strCache>
            </c:strRef>
          </c:cat>
          <c:val>
            <c:numRef>
              <c:f>Аркуш1!$C$2:$C$6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94-4939-A477-0E559C6DAE4C}"/>
            </c:ext>
          </c:extLst>
        </c:ser>
        <c:ser>
          <c:idx val="2"/>
          <c:order val="2"/>
          <c:tx>
            <c:strRef>
              <c:f>Аркуш1!$D$1</c:f>
              <c:strCache>
                <c:ptCount val="1"/>
                <c:pt idx="0">
                  <c:v>Стовпець2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Аркуш1!$A$2:$A$6</c:f>
              <c:strCache>
                <c:ptCount val="5"/>
                <c:pt idx="0">
                  <c:v>Thresholding, Edge detection</c:v>
                </c:pt>
                <c:pt idx="1">
                  <c:v>Active contours, Watersheds </c:v>
                </c:pt>
                <c:pt idx="2">
                  <c:v>Graph cuts, MRF, CRF</c:v>
                </c:pt>
                <c:pt idx="3">
                  <c:v>FCN, U-Net</c:v>
                </c:pt>
                <c:pt idx="4">
                  <c:v>OneFormer, Deeplab, EfficientPS</c:v>
                </c:pt>
              </c:strCache>
            </c:strRef>
          </c:cat>
          <c:val>
            <c:numRef>
              <c:f>Аркуш1!$D$2:$D$6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94-4939-A477-0E559C6DAE4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96744464"/>
        <c:axId val="485089903"/>
      </c:lineChart>
      <c:catAx>
        <c:axId val="79674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485089903"/>
        <c:crosses val="autoZero"/>
        <c:auto val="1"/>
        <c:lblAlgn val="ctr"/>
        <c:lblOffset val="100"/>
        <c:noMultiLvlLbl val="0"/>
      </c:catAx>
      <c:valAx>
        <c:axId val="4850899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6744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044EDF1F-7B67-5475-C9EC-ED5B9A67A8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E3ED80F0-2D34-1A44-04EF-DCFA319315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021EC-D5F9-4B1A-B3D8-F303EA59E9F7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6EBBB73-0F26-5A24-7B46-4E96B2DF8F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F0E1E6A-B05B-A871-A60D-9589F7BC35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1DE5-9C58-402A-895A-B050482904B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7273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9:10:1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0 958 24575,'0'-3'0,"1"0"0,0-1 0,-1 1 0,1 0 0,1 0 0,-1 0 0,0 0 0,1 0 0,-1 0 0,1 0 0,0 0 0,0 1 0,0-1 0,0 0 0,1 1 0,-1 0 0,1 0 0,-1 0 0,5-3 0,10-6 0,0 1 0,22-10 0,-3 2 0,112-54 0,-103 50 0,1 2 0,77-23 0,-5-1 0,176-37 0,-268 73 0,5-1 0,0 1 0,35-5 0,-44 10 0,-1-2 0,0-1 0,24-9 0,-21 6 0,46-9 0,39-8 0,-76 16 0,1 2 0,-1 2 0,35-3 0,-48 7 0,0-1 0,27-8 0,25-3 0,27-7 0,-76 15 0,-1 1 0,1 1 0,42-3 0,-44 6 0,-1-1 0,0-2 0,21-4 0,31-6 0,89-15 0,56 0 0,-205 27 0,1-1 0,-1 0 0,0 0 0,15-7 0,-16 5 0,0 1 0,1 1 0,-1-1 0,1 2 0,15-2 0,7 2 0,-1-1 0,1-1 0,39-11 0,-50 9 0,0 1 0,0 1 0,38-2 0,4 0 0,45-1 0,49-8 0,-121 15 0,36 1 0,119-13 0,-146 8 0,0 2 0,62 5 0,-54-1 0,64-4 0,-67-5 0,41-1 0,37-1 0,-71 3 0,-4 0 0,50-2 0,7 0 0,-77 3 0,226 3 0,-245 3 0,-43-3 0,0-1 0,0-1 0,-43-13 0,-2 0 0,6 3 0,97 17 0,-19-2 0,0 1 0,0 0 0,0 0 0,14 6 0,20 7 0,25 12 0,-62-23 0,0-1 0,1 0 0,-1 0 0,1-1 0,15 1 0,-16-2 0,-1 0 0,1 0 0,-1 1 0,1 0 0,-1 1 0,0 0 0,8 4 0,-16-7 0,1 0 0,-1 0 0,0 0 0,0 0 0,1 1 0,-1-1 0,0 0 0,1 0 0,-1 0 0,0 1 0,0-1 0,0 0 0,1 0 0,-1 1 0,0-1 0,0 0 0,0 0 0,1 1 0,-1-1 0,0 0 0,0 1 0,0-1 0,0 0 0,0 0 0,0 1 0,0-1 0,0 0 0,0 1 0,0-1 0,0 0 0,0 1 0,0-1 0,0 0 0,0 1 0,0-1 0,0 0 0,0 1 0,0-1 0,0 0 0,-1 1 0,-14 10 0,-24 3 0,38-13 0,-72 23 0,-103 48 0,129-43-1365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3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79,'0'-1,"0"-2,0-1,0-1,0-1,0-1,0 0,0 1,0-1,0 0,0 0,0 0,0 1,0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4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1 247,'1'-1,"1"0,-1-1,0 1,1 0,-1 0,0-1,0 1,0-1,0 1,0-1,0 1,-1-1,1 0,0 1,-1-1,1-2,8-29,4-35,-9 51,0-1,-1-1,0-24,0 25,-2 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8:42.02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74 56,'916'0,"-914"0,1 0,-1 0,0 0,0 0,0 0,0 0,0 1,1-1,-1 1,0 0,0 0,0-1,0 1,0 0,-1 1,1-1,0 0,0 0,-1 1,1-1,-1 1,1 0,-1-1,0 1,0 0,1 0,-1 0,0 0,-1 0,1 0,1 3,0 6,-1 0,0 0,-1 0,0 0,-3 16,2-17,0 1,1-1,0 1,2 17,5 11,-2 1,-2 0,-2 0,-4 45,1 1,2-79,-1 1,-1 0,1-1,-1 1,-6 13,-6 28,2 16,7-43,2 0,0 1,0 23,1-28,0 0,-1 0,-1 0,-11 32,2-5,13-43,-1 0,0 0,1 0,-1 0,0 0,0 0,0 0,0-1,0 1,-1 0,1-1,-1 1,1 0,-1-1,1 0,-1 1,0-1,1 0,-1 0,0 0,0 0,0 0,0 0,0-1,0 1,0-1,0 1,-1-1,1 0,-3 0,2 0,-1 0,1-1,-1 1,1-1,-1 0,1 0,0-1,-1 1,1 0,0-1,0 0,0 0,0 0,0 0,1 0,-1-1,-3-4,-17-23,-25-45,39 58,0 3,0 0,1 0,1-1,1-1,0 1,1-1,-4-16,-18-77,26 94,-1 1,0 0,-2 0,1 0,-2 1,0-1,0 1,-1 0,-1 1,0-1,-14-17,19 29,-1-1,0 1,1-1,-1 1,0 0,0 0,0 0,0 0,0 1,-1-1,1 1,0 0,0 0,0 0,0 0,0 0,0 1,0-1,-1 1,1 0,0 0,-5 3,-10 2,1 2,-23 12,24-11,1 1,0 0,1 1,0 0,1 1,0 1,-13 16,19-20,1 0,1 0,-1 0,2 1,-1-1,1 1,1 0,-1 0,2 1,0-1,0 1,1-1,-1 16,2-5,1 45,0-64,-1 0,0 0,1 1,-1-1,1 0,0 0,-1 0,1 0,0 0,0 0,1 0,-1 0,0 0,1 0,-1-1,1 1,-1 0,1-1,0 0,0 1,0-1,0 0,3 2,-3-3,0 0,0 0,0 0,0-1,0 1,-1-1,1 1,0-1,0 1,0-1,0 0,-1 0,1 0,0 0,-1 0,1 0,-1-1,1 1,-1 0,0-1,1 1,-1-1,0 0,0 1,1-4,24-46,-15 23,-2-1,-1 1,-1-1,-2-1,0 1,0-44,-5 70,0 0,0 0,0 0,0 0,-1 1,1-1,-1 0,0 0,1 0,-1 1,0-1,-1 0,1 1,0-1,-1 1,0 0,1-1,-1 1,-3-3,1 3,0 0,0 0,0 0,0 1,0 0,0 0,0 0,-1 0,1 0,0 1,0 0,-8 1,2-1,-1 1,1 1,0 0,0 0,0 1,0 0,1 1,-1 0,1 1,0 0,0 0,-14 12,-6 7,1 2,-29 34,13-13,39-42,1 0,0 1,0 0,1 0,0 0,0 0,0 0,1 1,0-1,0 1,-1 9,0 4,1 0,0 32,2-28,0-16,-1-1,1 1,1 0,-1-1,1 1,0 0,1-1,0 1,0-1,7 14,8 14,-16-30,1-1,0 1,0-1,0 0,0 0,1 1,0-2,-1 1,2 0,-1-1,0 1,1-1,-1 0,7 4,2 1,0-1,0 0,0-1,1 0,-1-1,1-1,1 0,-1-1,14 2,219 8,-88-24,-151 10,75-4,105 6,-61 2,-99-5,-18 1,1 1,-1-1,1 2,15 1,-23-1,0-1,-1 1,1-1,0 1,-1-1,1 1,0 0,-1 0,0 0,1 0,-1 0,1 0,-1 0,0 0,0 1,0-1,1 0,-1 1,-1-1,1 1,0-1,0 1,0-1,-1 1,1 0,-1-1,0 1,1 0,-1-1,0 4,2 9,-1-1,0 1,-1 0,-1-1,0 1,-1-1,-1 1,0-1,0 0,-1 0,-1 0,-9 17,8-20,0 0,-1-1,0 0,0 0,-1 0,0-1,-1-1,0 1,-10 6,0-5,-1 0,0 0,-1-2,-31 7,-10 3,25-8,-1-2,-1-1,1-3,-1-1,-74-5,16 0,15 3,49 0,29 0,11 0,37 0,-1 1,1 2,80 16,-106-16,0 0,0-2,0 0,26-2,-25-1,-1 2,0 1,1 0,24 5,-14-1,1-2,0 0,0-3,41-3,6 1,-1 3,80-3,-153 1,0 0,-1 0,1 0,-1 0,1-1,-1 1,0-1,0 0,1 1,-1-1,0 0,-1 0,1-1,0 1,-1 0,1 0,-1-1,1 1,-1-1,0 0,0 1,0-1,-1 0,1 1,0-5,2-8,-1 1,0 0,0-23,-2 7,-2-1,-1 1,-2 0,-8-32,5 19,2 0,1 0,3-1,4-51,-2 26,1 55,1 0,0-1,1 1,1 0,5-15,-4 15,-1 1,0-1,-1 0,-1 0,1-21,-2-38,-3-59,0 122,0 0,-1 0,0 0,0 0,-5-9,-11-36,18 53,0 0,0 1,0-1,-1 0,1 0,0 0,-1 1,1-1,-1 1,0-1,1 1,-1 0,0-1,0 1,0 0,0 0,0 0,0 0,0 1,0-1,0 1,0-1,0 1,0 0,-1-1,1 1,-4 1,-69 2,66-2,-87 14,60-11,-92 5,68-1,52-6,0 0,0-1,-1 1,1-2,0 1,-1-1,1 0,-1-1,1 0,-10-2,17 2,0 0,0 0,0 0,0 0,0 0,0 0,0 0,1 0,-1 0,0 0,1-1,-1 1,1 0,-1 0,1-1,-1 1,1 0,0-1,0 1,0 0,0-1,0 1,0 0,0-1,0 1,0 0,1-1,-1 1,0 0,1-1,-1 1,1 0,0 0,-1 0,1-1,1 0,28-51,-26 47,8-15,-1-1,15-40,-18 38,2 2,18-33,-25 51,0 1,1-1,0 1,-1 0,1 0,0 0,1 0,-1 1,0 0,6-2,-6 2,0 1,0-1,0 0,0 0,0-1,-1 1,1-1,-1 1,0-1,0 0,0-1,0 1,4-6,-7 8,1 0,-1 0,1-1,-1 1,0 0,1 0,-1 0,0 0,0 0,0 0,0 0,0-1,0 1,0 0,0 0,0 0,-1 0,1 0,0 0,-1 0,1 0,-1 0,1 0,-1 0,0 0,0-2,-1 2,0-1,-1 0,1 1,0 0,-1-1,1 1,0 0,-1 0,1 0,-6-1,-5 0,1 1,-1 0,-19 0,-134 15,84-8,-104-8,60 0,88 2,0-1,0-3,-72-14,106 17,0-1,0 1,0 1,-1-1,1 1,0-1,-1 1,1 0,0 1,-1-1,1 1,0 0,-1 0,-5 2,7-1,0 1,0-1,0 1,0-1,0 1,0 0,1 0,0 1,-1-1,1 0,0 1,1-1,-1 1,1 0,-2 6,-2 7,2 1,1 0,0 0,1 0,1 0,3 29,-1 11,-1-46,0-1,1 0,1 0,0 1,8 19,-7-19,0-1,0 1,-1 0,-1-1,2 20,-5 694,1-723,0 0,0 0,0 0,0 0,1 0,-1 1,0-1,1 0,0 0,-1 0,1 0,0 0,0 0,0 0,0 0,0-1,1 1,-1 0,1-1,-1 1,1-1,-1 1,1-1,0 0,0 1,-1-1,1 0,0 0,0-1,0 1,4 1,4-1,0 1,1-2,-1 1,1-1,15-3,8 1,-22 1,0 0,0-1,-1 0,15-6,-14 5,-1 0,1 0,0 1,18-1,3 3,49-7,-82 7,1 0,-1 0,1 0,-1-1,1 1,-1 0,1 0,0 0,-1 0,1 0,-1 1,1-1,-1 0,1 0,-1 0,1 0,-1 1,1-1,0 0,-1 0,0 1,1-1,-1 0,1 1,-1-1,1 0,-1 1,0-1,1 1,-1-1,0 1,1 0,-2 22,-21 28,19-46,-7 15,2 0,0 0,1 1,1 0,2 0,-5 38,-4 4,9-51,1-1,1 0,0 1,1 0,-1 17,3-27,-1-1,1 1,0-1,-1 1,1 0,0-1,0 1,0-1,0 0,0 1,0-1,0 0,0 0,0 0,1 1,-1-1,1 0,-1-1,1 1,-1 0,1 0,-1-1,1 1,-1-1,1 1,0-1,-1 0,1 1,0-1,0 0,2 0,67-2,-47 0,15 2,1-2,-1-2,53-12,-56 11,-25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44:00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 7,'92'-4,"-54"1,64 4,136 12,-224-11,0 0,-1 1,1 1,-1 0,22 11,-33-13,1 0,-1 0,0 0,-1 1,1-1,0 1,-1 0,1-1,-1 1,0 0,0 0,0 0,0 0,0 0,-1 0,1 5,4 51,-5-34,-2-1,-7 35,0 5,5-26,-2 8,3 0,3 69,10-59,-7-42,0 1,-1 1,0 15,-2-29,0 0,0 0,-1-1,1 1,-1 0,1 0,-1 0,0-1,1 1,-1 0,0-1,0 1,0-1,0 1,0-1,-1 1,1-1,0 0,-1 0,1 0,-1 0,1 0,-1 0,0 0,1 0,-1 0,0-1,1 1,-1-1,0 1,0-1,0 0,-2 1,-10 0,0 0,0-1,-23-3,5 1,-206-11,160 21,37-3,18-1,16-3,0 1,0-1,-1 0,1-1,0 0,0 0,0-1,-10-1,16 1,0 1,0-1,0 0,1 1,-1-1,0 0,1 0,-1 0,1 0,-1 0,1 1,-1-1,1 0,0 0,-1 0,1 0,0 0,0 0,0 0,0 0,0 0,0-1,0 1,0-2,6-35,-3 16,-4-5,0 17,0 1,1-1,1 1,2-16,-2 22,-1 1,1-1,0 1,0 0,0-1,0 1,1 0,-1 0,1-1,-1 1,1 1,0-1,-1 0,1 0,0 1,0-1,1 1,-1-1,0 1,0 0,4-2,20-7,-1 2,51-11,-64 17,7-1,-1 1,1 1,20 1,-33 1,0-1,0 2,-1-1,1 0,0 1,-1 0,1 0,-1 1,0 0,0 0,0 0,0 0,0 1,4 4,0-2,0 0,0-1,1 0,0 0,11 3,0 1,-5-1,0 1,-1 0,20 16,-33-23,0-1,-1 0,1 1,0-1,0 1,-1 0,1-1,-1 1,1 0,-1 0,0 0,0 0,0 0,0 0,0 0,0 1,-1-1,1 0,-1 0,1 1,-1-1,0 0,0 1,0-1,0 0,0 1,-1-1,1 0,-1 0,1 1,-1-1,0 0,0 0,0 0,0 0,0 0,-1 0,1 0,0 0,-1 0,0-1,1 1,-1-1,0 1,0-1,0 0,0 1,0-1,0 0,0 0,0 0,0-1,0 1,-1-1,1 1,0-1,-5 1,-28 3,-76 4,91-5,16 5,5-7,0 0,1 0,-1 0,0-1,0 1,1 0,-1 0,0-1,1 1,-1-1,0 1,1-1,-1 1,1-1,-1 0,1 0,-1 0,1 0,-1 0,2 0,126 8,-91-4,39-4,-85-5,0-1,1-1,0 1,0-1,1 0,-9-12,11 14,1 0,0 0,0-1,1 1,-1-1,1 1,0-1,1 0,-1 0,1 0,0 1,1-1,-1 0,2-9,1-4,1 0,0 1,8-22,-5 19,-3 2,0 0,-2 1,0-2,-1 1,-3-19,0-18,2 12,0 29,1-1,0 1,1-1,5-24,-1 19,2 0,15-31,1-3,-23 54,0 1,-1-1,1 1,0 0,0 0,-1-1,1 1,0 0,-1-1,1 1,0 0,-1 0,1 0,-1-1,1 1,0 0,-1 0,1 0,-1 0,1 0,0 0,-1 0,1 0,-1 0,1 0,0 0,-1 0,1 0,-1 0,1 0,0 0,-1 1,1-1,-1 0,1 0,-31 5,13-2,-180 4,189-6,1 1,-1 0,1 1,-14 6,-22 6,15-9,-1-1,0-2,-1-2,-53-2,82 0,1 1,-1 0,1-1,0 1,-1-1,1 0,0 1,0-1,-1 0,1 0,0 1,0-1,0 0,0 0,0 0,0 0,0-1,0 1,1 0,-1 0,0-1,1 1,-1 0,1-1,-1 1,0-3,1 3,-1-1,1 0,-1 1,1 0,-1-1,0 1,0-1,0 1,1 0,-1-1,-1 1,1 0,0 0,0 0,-2-1,3 2,0 0,0-1,0 1,0 0,-1 0,1 0,0 0,0 0,0 0,0 0,-1 0,1-1,0 1,0 0,0 0,0 0,-1 0,1 0,0 0,0 0,0 0,-1 0,1 0,0 0,0 0,0 0,0 0,-1 1,1-1,0 0,0 0,0 0,0 0,-1 0,1 0,0 0,0 0,0 1,0-1,0 0,0 0,-1 0,1 0,0 0,0 1,0-1,0 0,0 0,0 0,0 0,0 1,0-1,0 0,3 16,8 12,-2-6,0 0,-2 1,-1 0,-1 0,0 1,-2-1,-1 1,-1 0,-1 0,-5 39,-15 116,26-123,-5-48,1 0,-1 0,0 1,0-1,-1 0,-1 1,1-1,-1 1,0-1,-1 0,-3 10,-10 2,-6 12,20-30,1-1,0 0,-1 1,1-1,0 0,0 1,-1-1,1 0,0 1,0-1,1 1,-1-1,0 0,0 1,1-1,-1 0,1 0,-1 1,1-1,-1 0,1 0,0 1,0-1,-1 0,3 1,-2-1,0 0,1 0,-1 0,1-1,-1 1,1-1,-1 1,1-1,-1 1,1-1,-1 0,1 0,0 0,-1 0,1 0,-1 0,4-1,37-7,-13 2,128 7,29-2,-7-12,-232 13,47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21:14:18.0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33 24575,'159'-11'0,"-152"10"0,155-11 0,-103 6 0,0 3 0,70 6 0,-21 0 0,603-3 0,-576 14 0,439-14 0,-409 13 0,-128-10 0,1 1 0,-1 2 0,41 11 0,-63-14 0,27 6 0,65 5 0,-12-1 0,-60-8 0,68 3 0,-90-7 0,1 1 0,-1-1 0,0 2 0,15 4 0,-14-3 0,0-1 0,0 0 0,26 1 0,-12-2 0,-1 1 0,36 7 0,10 3 0,135 24 0,-85-24 0,-96-7 0,44 13 0,-46-12 0,-1-2 0,32 4 0,-35-7 0,0 2 0,0 0 0,-1 1 0,22 8 0,-13-2 0,48 10 0,13 5 0,-33-9 0,-41-14 0,-1 2 0,0 0 0,0 0 0,20 12 0,-24-12 0,1 0 0,-1 0 0,23 5 0,19 7 0,8 9 0,-31-14 0,0 1 0,45 27 0,-38-22 0,-31-16 0,0 1 0,0-1 0,0 1 0,0 1 0,9 6 0,35 23 0,-39-27 0,0 1 0,-1 0 0,0 1 0,11 9 0,16 12 0,-31-26 0,0 1 0,-1-1 0,0 1 0,0 0 0,0 1 0,0-1 0,-1 1 0,1 0 0,-1 0 0,-1 0 0,6 10 0,-9-13 0,0 0 0,0-1 0,0 1 0,0-1 0,-1 1 0,1 0 0,0-1 0,-1 1 0,0-1 0,1 1 0,-1-1 0,0 1 0,0-1 0,0 1 0,0-1 0,0 0 0,0 0 0,0 1 0,0-1 0,0 0 0,-1 0 0,1 0 0,0 0 0,-1 0 0,1-1 0,-1 1 0,1 0 0,-3 0 0,-45 19 0,39-16 0,12-1 0,29-3 0,-27 0 0,-1 0 0,1 0 0,-1-1 0,1 1 0,-1-1 0,1 0 0,-1 0 0,1 0 0,-1 0 0,0-1 0,0 1 0,1-1 0,-1 0 0,0 0 0,0 0 0,-1 0 0,1-1 0,0 1 0,-1-1 0,4-4 0,2-22 0,-1 0 0,-2-1 0,4-56 0,-8 73 0,11-43-1365,-11 45-5461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21:14:22.5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24575,'5'1'0,"-1"1"0,0 0 0,0 0 0,0 0 0,-1 0 0,1 1 0,0-1 0,-1 1 0,0 0 0,1 0 0,-1 0 0,0 1 0,-1-1 0,1 1 0,4 7 0,18 19 0,78 72 0,44 13 0,-57-57 0,-40-28 0,2-3 0,0-2 0,2-2 0,106 30 0,-9-12 0,-41-12 0,91 30 0,103 34 0,9 1 0,-291-87 0,-3 0 0,0-1 0,1-1 0,22 2 0,-29-4 0,-1-1 0,0 2 0,0 0 0,20 9 0,-19-7 0,1-1 0,29 7 0,-9-4 0,45 17 0,-9-3 0,144 29 0,-183-42 0,117 28 0,-109-28 0,51 18 0,-43-12 0,44 7 0,-59-16 0,49 16 0,-36-7 0,57 10 0,-12-4 0,24 4 0,-71-17 0,77 24 0,-107-28 0,0-1 0,0 0 0,17 1 0,37 9 0,-15 1 0,1-2 0,0-2 0,70 3 0,-112-11 0,125 24 0,-96-20 0,44 2 0,24 6 0,2 0 0,-22-2 0,-56-6 0,-1-2 0,36 1 0,56 8 0,-111-12 0,0 0 0,-1 1 0,1 0 0,15 6 0,-15-5 0,0 0 0,0 0 0,-1-1 0,18 1 0,90-6 0,118 5 0,-129 13 0,-60-11 0,69 4 0,-14-10 0,136 5 0,-191 1 0,95 5 0,-109-9 0,27 0 0,90-11 0,-2-6 0,-26-10 0,-14 12 0,-86 14 0,-1-1 0,0-1 0,29-9 0,-51 12 0,0 0 0,0 0 0,-1 0 0,1 0 0,0 0 0,0 0 0,0 0 0,0 0 0,0 0 0,0 0 0,0 0 0,0 0 0,0 0 0,0 0 0,-1 0 0,1 0 0,0 0 0,0-1 0,0 1 0,0 0 0,0 0 0,0 0 0,0 0 0,0 0 0,0 0 0,0 0 0,0 0 0,0 0 0,0 0 0,0 0 0,0-1 0,0 1 0,0 0 0,0 0 0,0 0 0,0 0 0,0 0 0,0 0 0,0 0 0,0 0 0,0 0 0,0-1 0,0 1 0,0 0 0,0 0 0,0 0 0,0 0 0,0 0 0,0 0 0,0 0 0,0 0 0,-18-3 0,-23 1 0,-70-12 0,95 10 0,28-1 0,29 0 0,-13 4 0,-19 0 0,0 0 0,-1 1 0,1 0 0,0 0 0,0 1 0,0 0 0,12 4 0,-21-5 0,1 1 0,0-1 0,-1 1 0,1 0 0,-1-1 0,1 1 0,-1 0 0,1 0 0,-1 0 0,1-1 0,-1 1 0,0 0 0,1 0 0,-1 0 0,0 0 0,0 0 0,1-1 0,-1 1 0,0 0 0,0 0 0,0 0 0,0 0 0,0 0 0,-1 0 0,1 0 0,0 0 0,0-1 0,-1 1 0,1 0 0,0 0 0,-1 0 0,1 0 0,-1-1 0,1 1 0,-1 0 0,1 0 0,-2 1 0,-25 35 0,23-32 0,-60 77-1365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21:14:28.8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 24575,'1'-1'0,"-1"0"0,1 0 0,0 0 0,-1 0 0,1 1 0,0-1 0,-1 0 0,1 0 0,0 1 0,0-1 0,0 1 0,0-1 0,0 1 0,0-1 0,0 1 0,-1-1 0,1 1 0,0 0 0,1-1 0,-1 1 0,0 0 0,0 0 0,0 0 0,0 0 0,0 0 0,1 0 0,36-1 0,-34 1 0,85-2 0,138 5 0,-170 10 0,-48-9 0,1-2 0,-1 1 0,1-1 0,18 1 0,-6-1 0,-1 1 0,32 7 0,15 3 0,68 15 0,85-2 0,-199-23 0,0 0 0,33 11 0,-35-8 0,0-1 0,0-1 0,28 2 0,-3-2 0,-1 2 0,0 3 0,55 17 0,-21-5 0,-18-5 0,-33-7 0,1-2 0,34 5 0,38 7 0,-76-13 0,0 0 0,1-2 0,34 1 0,-49-4 0,0 0 0,0 1 0,0 0 0,18 7 0,27 4 0,95 17 0,-54-5 0,54 2 0,-27 0 0,95 0 0,-173-13 0,-39-12 0,0 1 0,0-1 0,0 0 0,0-1 0,0 1 0,9 0 0,108 12 0,-95-11 0,49 13 0,-55-10 0,1-1 0,0-1 0,37 2 0,-28-3 0,0 1 0,-1 1 0,39 12 0,-42-10 0,91 16 0,33 9 0,-133-27 0,1 0 0,36 4 0,136 18 0,-171-24 0,0 1 0,31 11 0,17 3 0,139 34 0,-149-43 0,-17-3 0,65 17 0,-81-17 0,0-1 0,48 3 0,-46-6 0,-1 1 0,40 10 0,-35-5 0,1-2 0,57 4 0,-62-6 0,52 13 0,18 3 0,43 6 0,-96-16 0,83 8 0,15-3 0,-40-2 0,21 14 0,27-2 0,-82-12 0,-32-6 0,0-3 0,50 1 0,-65-4 0,0 1 0,38 9 0,-38-6 0,1-1 0,33 1 0,-16-3 0,52 10 0,-54-7 0,65 3 0,6 6 0,125 25 0,-197-35 0,116 7 0,-68-3 0,-34-1 0,72 6 0,13 0 0,-21-16 0,153 6 0,-219 3 0,52 2 0,706-8 0,-835-3 0,1-1 0,-1-1 0,1-1 0,-29-10 0,40 11 0,10 3 0,0-1 0,0 1 0,0-1 0,1 0 0,-1-1 0,1 1 0,0-1 0,0 0 0,0 0 0,1-1 0,-6-6 0,10 10 0,1 0 0,-1 1 0,1-1 0,-1 0 0,1 1 0,-1-1 0,1 1 0,0-1 0,-1 1 0,1-1 0,0 1 0,-1-1 0,1 1 0,0 0 0,-1-1 0,1 1 0,0 0 0,0 0 0,0-1 0,-1 1 0,1 0 0,0 0 0,0 0 0,0 0 0,0 0 0,-1 0 0,1 0 0,1 1 0,30-2 0,-30 1 0,22 0 0,0 2 0,-1 0 0,1 2 0,40 11 0,-42-10 0,-18-5 0,1 0 0,-1 1 0,1 0 0,-1 0 0,1 0 0,-1 1 0,1-1 0,-1 1 0,0 0 0,0 0 0,6 5 0,-10-6 0,0 0 0,1 0 0,-1-1 0,0 1 0,0 0 0,0 0 0,0 0 0,0 0 0,0 0 0,0 0 0,-1 0 0,1 0 0,0 0 0,0 0 0,-1-1 0,1 1 0,0 0 0,-1 0 0,1 0 0,-1-1 0,1 1 0,-1 0 0,1 0 0,-1-1 0,0 1 0,1 0 0,-1-1 0,0 1 0,-1 0 0,-31 24 0,20-16 0,-16 18 0,2-3 0,-31 36 0,20-3 0,6-7-1365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9:10:1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0 628 24575,'15'1'0,"0"0"0,0 1 0,0 0 0,-1 1 0,1 0 0,19 9 0,-3-4 0,56 9 0,-58-13 0,-1 2 0,47 14 0,-61-16 0,0 0 0,1-1 0,26 1 0,-1 1 0,12 1 0,-32-4 0,0 1 0,-1 0 0,21 7 0,-1 0 0,80 11 0,-24-5 0,-62-9 0,137 21 0,-138-23 0,44 11 0,-51-10 0,1 0 0,-1-2 0,38 2 0,-36-5 0,0 2 0,32 7 0,-32-4 0,0-2 0,37 1 0,52 10 0,-70-9 0,36 2 0,-38-6 0,0 3 0,52 11 0,-10-1 0,-27-7 0,151 19 0,24 2 0,-175-23 0,73 2 0,-103-7 0,-1 2 0,36 7 0,-37-4 0,1-2 0,40 1 0,121 9 0,479-14 0,-509-15 0,-131 13 0,0-1 0,0-1 0,0-2 0,40-13 0,13-2 0,-17-1 0,-51 16 0,1 1 0,0 1 0,27-6 0,10-4 0,-43 11 0,1 0 0,-1 0 0,1 1 0,0 0 0,12 0 0,8 0 0,54-12 0,-6 1 0,-41 7 0,60-18 0,19-4 0,-86 23 0,51-19 0,-51 15 0,50-11 0,19-5 0,-21 3 0,3 4 0,-21 4 0,78-9 0,-113 19 0,0-1 0,30-10 0,-29 8 0,166-36 0,-88 22 0,-17 6 0,-53 11 0,-1-2 0,33-10 0,-20 1 0,0 2 0,83-11 0,-110 21 0,0-1 0,29-11 0,31-7 0,-34 13 0,68-22 0,-8 1 0,41-11 0,115-39 0,-99 25 0,-76 24 0,98-52 0,-47 22 0,-136 61 0,0 0 0,0 0 0,1 0 0,-1 0 0,0 0 0,0 0 0,0 0 0,0 0 0,1 0 0,-1 0 0,0 0 0,0 0 0,0 0 0,1 0 0,-1 0 0,0-1 0,0 1 0,0 0 0,0 0 0,0 0 0,1 0 0,-1 0 0,0-1 0,0 1 0,0 0 0,0 0 0,0 0 0,0 0 0,0-1 0,0 1 0,0 0 0,0 0 0,1 0 0,-1-1 0,0 1 0,0 0 0,0 0 0,0 0 0,0-1 0,0 1 0,-1 0 0,1 0 0,0 0 0,0 0 0,0-1 0,0 1 0,0 0 0,0 0 0,0 0 0,0-1 0,0 1 0,0 0 0,-1 0 0,1 0 0,0 0 0,0-1 0,-17-3 0,-21 1 0,-34 2 0,-78 4 0,97 10 0,63-15 0,1 2 0,-1 0 0,21 1 0,4 1 0,-23-2 0,0-1 0,0-1 0,0 0 0,0-1 0,-1 0 0,14-5 0,-17 5 0,12-2 0,0 1 0,28-3 0,5-1 0,-53 8 0,1 0 0,-1 0 0,0-1 0,1 1 0,-1 0 0,1 0 0,-1 0 0,1 0 0,-1 0 0,1 0 0,-1 0 0,1 0 0,-1 0 0,0 0 0,1 0 0,-1 0 0,1 0 0,-1 0 0,1 0 0,-1 0 0,1 1 0,-1-1 0,0 0 0,1 0 0,-1 1 0,0-1 0,1 0 0,-1 0 0,1 1 0,-1 0 0,-5 12 0,-24 21 0,23-27 0,-13 18 0,-22 41 0,8-13 0,24-38 27,1 1-1,1 0 1,0 0-1,-5 20 1,-16 39-1525,23-66-5328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15:51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47 118,'0'-1,"1"0,-1 0,1 0,0 0,-1 1,1-1,0 0,0 0,0 1,-1-1,1 0,0 1,0-1,0 1,0-1,0 1,0-1,0 1,0 0,0-1,0 1,1 0,-1 0,0 0,0 0,2 0,37-1,-35 1,39-1,1 3,60 9,-21-4,-64-6,0 0,0 2,36 8,-29-6,-1-1,1-1,0-1,0-1,40-4,8 0,447 3,-392 15,164-16,-319 3,-1 1,0 1,-40 12,-27 4,67-16,-1 0,-51 2,-67 8,-697-14,823 1,0 1,0 1,-22 7,-35 4,52-12,1 2,-28 7,51-11,-1 0,1 0,0 0,0 0,-1 0,1 0,0 0,0 0,0 0,-1 1,1-1,0 0,0 0,0 0,0 0,-1 0,1 1,0-1,0 0,0 0,0 0,0 0,-1 1,1-1,0 0,0 0,0 0,0 1,0-1,0 0,0 0,0 1,0-1,0 0,0 0,0 0,0 1,0-1,0 0,0 0,0 1,0-1,0 0,0 0,0 0,1 1,-1-1,0 0,0 0,13 13,19 6,-10-11,-1-1,1 0,0-2,28 4,-24-5,0 1,41 14,-53-15,1 0,-1-1,28 2,-3-1,0 0,0-2,65-4,-57 0,55 4,13 13,-30-2,-61-8,1-1,45 2,15-8,120 4,-104 13,-80-11,0 0,32 11,27 5,-80-20,7 1,-1 0,1 0,-1 1,1 0,-1 0,0 0,7 4,-13-5,0-1,0 1,-1-1,1 1,0-1,-1 1,1-1,0 1,-1-1,1 1,-1-1,1 0,-1 1,1-1,-1 1,1-1,-1 0,1 0,-1 1,1-1,-1 0,0 0,1 0,-1 0,1 1,-1-1,0 0,1 0,-1 0,1 0,-1-1,0 1,-23 3,-6-2,17-1,-1 0,1 1,0 1,0 0,0 0,-22 9,14-4,0-1,0-1,-24 3,23-5,1 1,0 1,-27 10,21-5,0-2,-55 10,48-12,-48 15,62-15,-1-1,0-1,0-1,0-1,-26 0,-17 1,-37 12,19-1,57-9,-1-1,-45 2,-467-7,515 4,17 3,7-4,0 0,1 0,-1 0,1-1,-1 1,1 0,0-1,0 1,0-1,0 0,0 1,2 0,11 8,-1 1,21 21,24 18,-42-39,0-1,1-1,1 0,-1-1,1-1,33 7,-18-8,-1-1,1-2,39-1,1201-2,-1282 1,0 0,1 1,-1 1,0-1,1 1,-9 5,-22 7,-141 47,-5-21,146-30,-2-3,1-1,-76 4,88-10,0 2,-36 8,-23 3,36-8,1 3,-58 16,51-9,-102 15,148-30,-155 12,144-12,1 1,0 1,-21 5,20-3,0-1,-39 2,33-7,21 0,0 0,0 0,0 1,-1 0,1 0,0 0,0 1,0 0,0 0,0 1,0 0,-10 4,16-6,0 0,-1 1,1-1,0 0,0 1,0-1,0 0,0 1,-1-1,1 1,0-1,0 0,0 1,0-1,0 1,0-1,0 0,1 1,-1-1,0 0,0 1,0-1,0 1,0-1,1 0,-1 1,0-1,0 0,0 1,1-1,-1 0,0 0,1 1,-1-1,0 0,0 0,1 1,-1-1,1 0,-1 0,0 0,1 0,-1 0,0 1,1-1,-1 0,1 0,-1 0,0 0,1 0,0 0,30 10,-21-7,18 10,-20-9,1 0,0 0,0-1,0 0,15 3,76 14,-57-10,47 4,-6 0,-59-9,-1-1,46 2,-28-7,0 2,52 9,-47-5,-1-2,81-5,-31-1,354 3,-320-15,-34 14,98 3,-192-2,-1 0,0 0,1 0,-1 0,0 0,1 1,-1-1,0 0,1 1,-1-1,0 1,0-1,1 1,-1-1,0 1,0 0,0 0,0-1,0 1,0 0,0 0,0 0,0 0,0 0,-1 0,1 1,0-1,-1 0,1 2,-1-2,0 0,-1 0,1 1,-1-1,1 0,-1 0,1 0,-1 0,0 0,0 0,0 0,1 0,-1 0,0 0,0-1,0 1,0 0,0-1,-1 1,1-1,0 1,0-1,0 1,0-1,-1 0,1 1,0-1,0 0,-1 0,1 0,-2 0,-84 21,71-15,-1-1,0-1,0-1,-34 3,25-5,0 2,-39 9,-7 1,-59 15,64-15,39-8,0 0,-53 1,-11 3,40-3,0 0,-56 2,-63 7,138-13,1 1,-1 2,-58 16,59-14,1-1,-43 2,32-4,-24 0,-29 5,49-2,-67 16,110-22,1 0,-1 0,1 1,0-1,-1 1,1 0,0 0,0-1,0 2,0-1,1 0,-1 0,0 0,1 1,0-1,-1 1,1-1,0 1,0-1,1 1,-1 0,0-1,1 1,-1 4,-1 10,1 1,2 30,0-26,0 472,-1-485,2 0,-1 0,1-1,1 1,-1-1,1 1,1-1,7 14,-6-13,0 0,-1 0,0 1,-1 0,0 0,2 17,-4-17,-1 1,-1-1,1 0,-2 0,0 0,0 0,0 0,-8 18,6-16,2-4,0-1,1 1,0-1,0 1,1-1,0 1,1 0,0-1,0 1,2 7,2 22,-8-4,3-30,-1 0,0 0,1 0,0 0,0 0,0 0,0 0,0 0,2 5,-2-7,1 0,0 1,0-1,0 0,0 0,0 0,0 0,0 0,1 0,-1 0,0 0,1-1,-1 1,0 0,1-1,-1 1,1-1,-1 0,1 1,-1-1,1 0,-1 0,1 0,-1 0,2 0,243 1,-112-4,-1 6,140-6,-259 1,0-1,-1-1,26-9,-27 9,0 0,0 0,0 1,0 0,22-1,373 5,-392 0,0 1,0 0,0 1,28 10,31 7,-6-6,-52-9,1-1,-1-1,1 0,-1-2,1 0,16-1,-31 0,0-1,0 1,-1-1,1 0,0 1,-1-1,1 0,-1 0,1 0,-1-1,0 1,1 0,-1 0,0-1,0 1,0-1,1 1,-2-1,1 1,0-1,0 0,0 1,-1-1,1 0,-1 0,0 1,1-1,-1 0,0 0,0-3,1-11,-1 0,-3-27,1 16,2-7,0-11,-11-82,-4-23,11 86,-2 7,-2-46,8 89,0-27,1 1,2-1,14-64,-102 226,67-98,0-1,-2 0,0-2,-1-1,-41 29,56-43,-17 10,0-2,0 0,-2-1,1-2,-1 0,-1-2,0 0,0-2,-32 3,-144 5,128-8,-126-6,80-3,85 3,4 2,0-2,-1-2,1 0,0-3,1 0,-38-12,-13-6,59 18,0-1,0-1,1-1,-22-12,23 13,17 6,-1 0,1 0,0 0,1 0,-1-1,0 1,0-1,0 0,1 1,-3-4,5 5,1-1,-1 1,0-1,1 1,-1-1,1 1,-1-1,1 1,-1-1,1 1,0 0,-1-1,1 1,0 0,-1 0,1-1,-1 1,1 0,0 0,0 0,-1 0,1 0,0 0,-1 0,1 0,0 0,-1 0,2 0,23-1,575 1,-470-14,45-1,-151 13,0 0,1-2,-1-1,0-1,29-11,-25 7,1 2,0 1,30-3,-49 9,0 0,0-1,0 0,0 0,0-1,-1-1,0 1,1-2,-1 1,-1-1,1 0,-1-1,0 0,0 0,0-1,11-14,56-52,-8-3,-61 64,0 0,0-1,-1 0,-1 0,0 0,3-17,-3-18,-4 42,0-1,0 0,0 1,1-1,1 0,-1 1,1 0,0-1,0 1,4-7,-3 5,0 0,0 0,-1 0,0-1,-1 1,0-1,0 1,0-1,-2-14,0 10,2 0,-1 0,5-18,5-50,-3 20,7-70,-9 85,-2-1,-5-80,0 31,2 93,0-42,-2-1,-8-52,5 55,2 0,5-81,1 32,-2 65,1-1,1 0,2 1,8-27,-9 25,-1 1,-1-1,-1 1,-7-56,6 81,0 0,0 1,-1-1,0 0,1 1,-1-1,0 1,0-1,0 1,-1-1,1 1,-1 0,1-1,-1 1,0 0,1 0,-1 0,0 1,-1-1,1 0,0 1,0-1,-1 1,-4-2,-3-1,0 2,-1-1,1 1,-1 1,-12-1,6 1,-181-2,107 5,65-1,0 2,-35 7,35-4,1-2,-43 1,6-5,-108 11,112-5,0-3,-69-6,21 1,-459 2,565-1,0 1,0 0,-1 0,1 0,0 0,0 0,0 0,-1-1,1 1,0 0,0 0,0 0,-1 0,1 0,0 0,0 0,0 0,-1 0,1 0,0 0,0 0,-1 0,1 0,0 0,0 0,0 0,-1 0,1 0,0 0,0 1,0-1,-1 0,1 0,0 0,0 0,0 0,0 0,-1 1,1-1,0 0,0 0,0 0,0 1,0-1,0 0,-1 0,1 0,0 1,0-1,0 0,0 0,0 0,0 1,0-1,0 0,0 0,0 1,0-1,0 0,0 0,0 0,0 1,0-1,1 0,17 13,33 10,-8-12,0-3,57 5,16 16,-64-19,91 32,-116-34,137 52,-101-34,-28-12,-1 1,53 33,-60-32,1-1,32 13,19 9,-46-19,146 85,-161-89,-1 0,-1 1,0 1,-1 0,15 23,34 35,-57-66,0 1,0 1,-1-1,-1 1,7 14,9 15,-15-28,0 1,-1 1,-1-1,0 1,0-1,2 22,5 15,-8-38,2 6,0 1,-2-1,0 1,-1 0,0 20,13 180,-15-203,1 1,0-1,1 0,1 0,1 0,0 0,1 0,8 17,-9-19,0 0,-1 0,-1-1,2 23,0 5,26 163,-28-187,2 0,0 0,11 27,-10-1,-5-39,0 1,-1-1,1 0,1 1,-1-1,0 1,1-1,0 0,0 1,0-1,0 0,0 0,1 1,-1-1,1 0,0-1,0 1,0 0,4 4,-5-7,-1 0,1-1,-1 1,1-1,-1 1,1-1,-1 1,1-1,-1 1,0-1,1 1,-1-1,0 0,1 1,-1-1,0 1,0-1,0 0,1 1,-1-1,0 0,0 1,0-1,0 0,0 1,0-1,0 0,-1 0,2-23,-2 13,0 0,-1 1,0-1,-1 1,0 0,-7-17,5 17,1-1,1 1,0-1,0 1,1-1,-1-14,-11-121,-1 16,1-89,23 108,-5 76,4-15,24-93,-22 95,-3-1,-2 0,-2 0,-6-92,1 33,-8-29,7 112,2 14,-13-73,-7 146,-3 38,3-10,11-53,1 1,2 0,2 0,1 1,2 53,2 532,1-614,0 1,1-1,0 0,1 0,0-1,7 17,-6-16,0 0,0 0,-1 1,-1-1,0 1,1 14,-2 24,-2-6,3-1,7 46,-4-45,-2 1,-5 80,-1-33,3 417,1-493,0 1,1 0,0-1,2 0,-1 1,2-1,8 20,-12-34,-1 0,1 0,-1 0,1 0,-1 0,1 0,0 0,-1 0,1-1,0 1,0 0,0 0,-1-1,1 1,0-1,0 1,0-1,0 1,0-1,0 1,2-1,-2 0,0 0,0 0,-1-1,1 1,0-1,0 1,-1-1,1 1,0-1,-1 1,1-1,-1 1,1-1,-1 0,1 1,-1-1,1 0,-1 0,1 1,-1-1,1-1,13-54,-12 45,1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15:51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47 118,'0'-1,"1"0,-1 0,1 0,0 0,-1 1,1-1,0 0,0 0,0 1,-1-1,1 0,0 1,0-1,0 1,0-1,0 1,0-1,0 1,0 0,0-1,0 1,1 0,-1 0,0 0,0 0,2 0,37-1,-35 1,39-1,1 3,60 9,-21-4,-64-6,0 0,0 2,36 8,-29-6,-1-1,1-1,0-1,0-1,40-4,8 0,447 3,-392 15,164-16,-319 3,-1 1,0 1,-40 12,-27 4,67-16,-1 0,-51 2,-67 8,-697-14,823 1,0 1,0 1,-22 7,-35 4,52-12,1 2,-28 7,51-11,-1 0,1 0,0 0,0 0,-1 0,1 0,0 0,0 0,0 0,-1 1,1-1,0 0,0 0,0 0,0 0,-1 0,1 1,0-1,0 0,0 0,0 0,0 0,-1 1,1-1,0 0,0 0,0 0,0 1,0-1,0 0,0 0,0 1,0-1,0 0,0 0,0 0,0 1,0-1,0 0,0 0,0 1,0-1,0 0,0 0,0 0,1 1,-1-1,0 0,0 0,13 13,19 6,-10-11,-1-1,1 0,0-2,28 4,-24-5,0 1,41 14,-53-15,1 0,-1-1,28 2,-3-1,0 0,0-2,65-4,-57 0,55 4,13 13,-30-2,-61-8,1-1,45 2,15-8,120 4,-104 13,-80-11,0 0,32 11,27 5,-80-20,7 1,-1 0,1 0,-1 1,1 0,-1 0,0 0,7 4,-13-5,0-1,0 1,-1-1,1 1,0-1,-1 1,1-1,0 1,-1-1,1 1,-1-1,1 0,-1 1,1-1,-1 1,1-1,-1 0,1 0,-1 1,1-1,-1 0,0 0,1 0,-1 0,1 1,-1-1,0 0,1 0,-1 0,1 0,-1-1,0 1,-23 3,-6-2,17-1,-1 0,1 1,0 1,0 0,0 0,-22 9,14-4,0-1,0-1,-24 3,23-5,1 1,0 1,-27 10,21-5,0-2,-55 10,48-12,-48 15,62-15,-1-1,0-1,0-1,0-1,-26 0,-17 1,-37 12,19-1,57-9,-1-1,-45 2,-467-7,515 4,17 3,7-4,0 0,1 0,-1 0,1-1,-1 1,1 0,0-1,0 1,0-1,0 0,0 1,2 0,11 8,-1 1,21 21,24 18,-42-39,0-1,1-1,1 0,-1-1,1-1,33 7,-18-8,-1-1,1-2,39-1,1201-2,-1282 1,0 0,1 1,-1 1,0-1,1 1,-9 5,-22 7,-141 47,-5-21,146-30,-2-3,1-1,-76 4,88-10,0 2,-36 8,-23 3,36-8,1 3,-58 16,51-9,-102 15,148-30,-155 12,144-12,1 1,0 1,-21 5,20-3,0-1,-39 2,33-7,21 0,0 0,0 0,0 1,-1 0,1 0,0 0,0 1,0 0,0 0,0 1,0 0,-10 4,16-6,0 0,-1 1,1-1,0 0,0 1,0-1,0 0,0 1,-1-1,1 1,0-1,0 0,0 1,0-1,0 1,0-1,0 0,1 1,-1-1,0 0,0 1,0-1,0 1,0-1,1 0,-1 1,0-1,0 0,0 1,1-1,-1 0,0 0,1 1,-1-1,0 0,0 0,1 1,-1-1,1 0,-1 0,0 0,1 0,-1 0,0 1,1-1,-1 0,1 0,-1 0,0 0,1 0,0 0,30 10,-21-7,18 10,-20-9,1 0,0 0,0-1,0 0,15 3,76 14,-57-10,47 4,-6 0,-59-9,-1-1,46 2,-28-7,0 2,52 9,-47-5,-1-2,81-5,-31-1,354 3,-320-15,-34 14,98 3,-192-2,-1 0,0 0,1 0,-1 0,0 0,1 1,-1-1,0 0,1 1,-1-1,0 1,0-1,1 1,-1-1,0 1,0 0,0 0,0-1,0 1,0 0,0 0,0 0,0 0,0 0,-1 0,1 1,0-1,-1 0,1 2,-1-2,0 0,-1 0,1 1,-1-1,1 0,-1 0,1 0,-1 0,0 0,0 0,0 0,1 0,-1 0,0 0,0-1,0 1,0 0,0-1,-1 1,1-1,0 1,0-1,0 1,0-1,-1 0,1 1,0-1,0 0,-1 0,1 0,-2 0,-84 21,71-15,-1-1,0-1,0-1,-34 3,25-5,0 2,-39 9,-7 1,-59 15,64-15,39-8,0 0,-53 1,-11 3,40-3,0 0,-56 2,-63 7,138-13,1 1,-1 2,-58 16,59-14,1-1,-43 2,32-4,-24 0,-29 5,49-2,-67 16,110-22,1 0,-1 0,1 1,0-1,-1 1,1 0,0 0,0-1,0 2,0-1,1 0,-1 0,0 0,1 1,0-1,-1 1,1-1,0 1,0-1,1 1,-1 0,0-1,1 1,-1 4,-1 10,1 1,2 30,0-26,0 472,-1-485,2 0,-1 0,1-1,1 1,-1-1,1 1,1-1,7 14,-6-13,0 0,-1 0,0 1,-1 0,0 0,2 17,-4-17,-1 1,-1-1,1 0,-2 0,0 0,0 0,0 0,-8 18,6-16,2-4,0-1,1 1,0-1,0 1,1-1,0 1,1 0,0-1,0 1,2 7,2 22,-8-4,3-30,-1 0,0 0,1 0,0 0,0 0,0 0,0 0,0 0,2 5,-2-7,1 0,0 1,0-1,0 0,0 0,0 0,0 0,0 0,1 0,-1 0,0 0,1-1,-1 1,0 0,1-1,-1 1,1-1,-1 0,1 1,-1-1,1 0,-1 0,1 0,-1 0,2 0,243 1,-112-4,-1 6,140-6,-259 1,0-1,-1-1,26-9,-27 9,0 0,0 0,0 1,0 0,22-1,373 5,-392 0,0 1,0 0,0 1,28 10,31 7,-6-6,-52-9,1-1,-1-1,1 0,-1-2,1 0,16-1,-31 0,0-1,0 1,-1-1,1 0,0 1,-1-1,1 0,-1 0,1 0,-1-1,0 1,1 0,-1 0,0-1,0 1,0-1,1 1,-2-1,1 1,0-1,0 0,0 1,-1-1,1 0,-1 0,0 1,1-1,-1 0,0 0,0-3,1-11,-1 0,-3-27,1 16,2-7,0-11,-11-82,-4-23,11 86,-2 7,-2-46,8 89,0-27,1 1,2-1,14-64,-102 226,67-98,0-1,-2 0,0-2,-1-1,-41 29,56-43,-17 10,0-2,0 0,-2-1,1-2,-1 0,-1-2,0 0,0-2,-32 3,-144 5,128-8,-126-6,80-3,85 3,4 2,0-2,-1-2,1 0,0-3,1 0,-38-12,-13-6,59 18,0-1,0-1,1-1,-22-12,23 13,17 6,-1 0,1 0,0 0,1 0,-1-1,0 1,0-1,0 0,1 1,-3-4,5 5,1-1,-1 1,0-1,1 1,-1-1,1 1,-1-1,1 1,-1-1,1 1,0 0,-1-1,1 1,0 0,-1 0,1-1,-1 1,1 0,0 0,0 0,-1 0,1 0,0 0,-1 0,1 0,0 0,-1 0,2 0,23-1,575 1,-470-14,45-1,-151 13,0 0,1-2,-1-1,0-1,29-11,-25 7,1 2,0 1,30-3,-49 9,0 0,0-1,0 0,0 0,0-1,-1-1,0 1,1-2,-1 1,-1-1,1 0,-1-1,0 0,0 0,0-1,11-14,56-52,-8-3,-61 64,0 0,0-1,-1 0,-1 0,0 0,3-17,-3-18,-4 42,0-1,0 0,0 1,1-1,1 0,-1 1,1 0,0-1,0 1,4-7,-3 5,0 0,0 0,-1 0,0-1,-1 1,0-1,0 1,0-1,-2-14,0 10,2 0,-1 0,5-18,5-50,-3 20,7-70,-9 85,-2-1,-5-80,0 31,2 93,0-42,-2-1,-8-52,5 55,2 0,5-81,1 32,-2 65,1-1,1 0,2 1,8-27,-9 25,-1 1,-1-1,-1 1,-7-56,6 81,0 0,0 1,-1-1,0 0,1 1,-1-1,0 1,0-1,0 1,-1-1,1 1,-1 0,1-1,-1 1,0 0,1 0,-1 0,0 1,-1-1,1 0,0 1,0-1,-1 1,-4-2,-3-1,0 2,-1-1,1 1,-1 1,-12-1,6 1,-181-2,107 5,65-1,0 2,-35 7,35-4,1-2,-43 1,6-5,-108 11,112-5,0-3,-69-6,21 1,-459 2,565-1,0 1,0 0,-1 0,1 0,0 0,0 0,0 0,-1-1,1 1,0 0,0 0,0 0,-1 0,1 0,0 0,0 0,0 0,-1 0,1 0,0 0,0 0,-1 0,1 0,0 0,0 0,0 0,-1 0,1 0,0 0,0 1,0-1,-1 0,1 0,0 0,0 0,0 0,0 0,-1 1,1-1,0 0,0 0,0 0,0 1,0-1,0 0,-1 0,1 0,0 1,0-1,0 0,0 0,0 0,0 1,0-1,0 0,0 0,0 1,0-1,0 0,0 0,0 0,0 1,0-1,1 0,17 13,33 10,-8-12,0-3,57 5,16 16,-64-19,91 32,-116-34,137 52,-101-34,-28-12,-1 1,53 33,-60-32,1-1,32 13,19 9,-46-19,146 85,-161-89,-1 0,-1 1,0 1,-1 0,15 23,34 35,-57-66,0 1,0 1,-1-1,-1 1,7 14,9 15,-15-28,0 1,-1 1,-1-1,0 1,0-1,2 22,5 15,-8-38,2 6,0 1,-2-1,0 1,-1 0,0 20,13 180,-15-203,1 1,0-1,1 0,1 0,1 0,0 0,1 0,8 17,-9-19,0 0,-1 0,-1-1,2 23,0 5,26 163,-28-187,2 0,0 0,11 27,-10-1,-5-39,0 1,-1-1,1 0,1 1,-1-1,0 1,1-1,0 0,0 1,0-1,0 0,0 0,1 1,-1-1,1 0,0-1,0 1,0 0,4 4,-5-7,-1 0,1-1,-1 1,1-1,-1 1,1-1,-1 1,1-1,-1 1,0-1,1 1,-1-1,0 0,1 1,-1-1,0 1,0-1,0 0,1 1,-1-1,0 0,0 1,0-1,0 0,0 1,0-1,0 0,-1 0,2-23,-2 13,0 0,-1 1,0-1,-1 1,0 0,-7-17,5 17,1-1,1 1,0-1,0 1,1-1,-1-14,-11-121,-1 16,1-89,23 108,-5 76,4-15,24-93,-22 95,-3-1,-2 0,-2 0,-6-92,1 33,-8-29,7 112,2 14,-13-73,-7 146,-3 38,3-10,11-53,1 1,2 0,2 0,1 1,2 53,2 532,1-614,0 1,1-1,0 0,1 0,0-1,7 17,-6-16,0 0,0 0,-1 1,-1-1,0 1,1 14,-2 24,-2-6,3-1,7 46,-4-45,-2 1,-5 80,-1-33,3 417,1-493,0 1,1 0,0-1,2 0,-1 1,2-1,8 20,-12-34,-1 0,1 0,-1 0,1 0,-1 0,1 0,0 0,-1 0,1-1,0 1,0 0,0 0,-1-1,1 1,0-1,0 1,0-1,0 1,0-1,0 1,2-1,-2 0,0 0,0 0,-1-1,1 1,0-1,0 1,-1-1,1 1,0-1,-1 1,1-1,-1 1,1-1,-1 0,1 1,-1-1,1 0,-1 0,1 1,-1-1,1-1,13-54,-12 45,1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2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 7,'92'-4,"-54"1,64 4,136 12,-224-11,0 0,-1 1,1 1,-1 0,22 11,-33-13,1 0,-1 0,0 0,-1 1,1-1,0 1,-1 0,1-1,-1 1,0 0,0 0,0 0,0 0,0 0,-1 0,1 5,4 51,-5-34,-2-1,-7 35,0 5,5-26,-2 8,3 0,3 69,10-59,-7-42,0 1,-1 1,0 15,-2-29,0 0,0 0,-1-1,1 1,-1 0,1 0,-1 0,0-1,1 1,-1 0,0-1,0 1,0-1,0 1,0-1,-1 1,1-1,0 0,-1 0,1 0,-1 0,1 0,-1 0,0 0,1 0,-1 0,0-1,1 1,-1-1,0 1,0-1,0 0,-2 1,-10 0,0 0,0-1,-23-3,5 1,-206-11,160 21,37-3,18-1,16-3,0 1,0-1,-1 0,1-1,0 0,0 0,0-1,-10-1,16 1,0 1,0-1,0 0,1 1,-1-1,0 0,1 0,-1 0,1 0,-1 0,1 1,-1-1,1 0,0 0,-1 0,1 0,0 0,0 0,0 0,0 0,0 0,0-1,0 1,0-2,6-35,-3 16,-4-5,0 17,0 1,1-1,1 1,2-16,-2 22,-1 1,1-1,0 1,0 0,0-1,0 1,1 0,-1 0,1-1,-1 1,1 1,0-1,-1 0,1 0,0 1,0-1,1 1,-1-1,0 1,0 0,4-2,20-7,-1 2,51-11,-64 17,7-1,-1 1,1 1,20 1,-33 1,0-1,0 2,-1-1,1 0,0 1,-1 0,1 0,-1 1,0 0,0 0,0 0,0 0,0 1,4 4,0-2,0 0,0-1,1 0,0 0,11 3,0 1,-5-1,0 1,-1 0,20 16,-33-23,0-1,-1 0,1 1,0-1,0 1,-1 0,1-1,-1 1,1 0,-1 0,0 0,0 0,0 0,0 0,0 0,0 1,-1-1,1 0,-1 0,1 1,-1-1,0 0,0 1,0-1,0 0,0 1,-1-1,1 0,-1 0,1 1,-1-1,0 0,0 0,0 0,0 0,0 0,-1 0,1 0,0 0,-1 0,0-1,1 1,-1-1,0 1,0-1,0 0,0 1,0-1,0 0,0 0,0 0,0-1,0 1,-1-1,1 1,0-1,-5 1,-28 3,-76 4,91-5,16 5,5-7,0 0,1 0,-1 0,0-1,0 1,1 0,-1 0,0-1,1 1,-1-1,0 1,1-1,-1 1,1-1,-1 0,1 0,-1 0,1 0,-1 0,2 0,126 8,-91-4,39-4,-85-5,0-1,1-1,0 1,0-1,1 0,-9-12,11 14,1 0,0 0,0-1,1 1,-1-1,1 1,0-1,1 0,-1 0,1 0,0 1,1-1,-1 0,2-9,1-4,1 0,0 1,8-22,-5 19,-3 2,0 0,-2 1,0-2,-1 1,-3-19,0-18,2 12,0 29,1-1,0 1,1-1,5-24,-1 19,2 0,15-31,1-3,-23 54,0 1,-1-1,1 1,0 0,0 0,-1-1,1 1,0 0,-1-1,1 1,0 0,-1 0,1 0,-1-1,1 1,0 0,-1 0,1 0,-1 0,1 0,0 0,-1 0,1 0,-1 0,1 0,0 0,-1 0,1 0,-1 0,1 0,0 0,-1 1,1-1,-1 0,1 0,-31 5,13-2,-180 4,189-6,1 1,-1 0,1 1,-14 6,-22 6,15-9,-1-1,0-2,-1-2,-53-2,82 0,1 1,-1 0,1-1,0 1,-1-1,1 0,0 1,0-1,-1 0,1 0,0 1,0-1,0 0,0 0,0 0,0 0,0-1,0 1,1 0,-1 0,0-1,1 1,-1 0,1-1,-1 1,0-3,1 3,-1-1,1 0,-1 1,1 0,-1-1,0 1,0-1,0 1,1 0,-1-1,-1 1,1 0,0 0,0 0,-2-1,3 2,0 0,0-1,0 1,0 0,-1 0,1 0,0 0,0 0,0 0,0 0,-1 0,1-1,0 1,0 0,0 0,0 0,-1 0,1 0,0 0,0 0,0 0,-1 0,1 0,0 0,0 0,0 0,0 0,-1 1,1-1,0 0,0 0,0 0,0 0,-1 0,1 0,0 0,0 0,0 1,0-1,0 0,0 0,-1 0,1 0,0 0,0 1,0-1,0 0,0 0,0 0,0 0,0 1,0-1,0 0,3 16,8 12,-2-6,0 0,-2 1,-1 0,-1 0,0 1,-2-1,-1 1,-1 0,-1 0,-5 39,-15 116,26-123,-5-48,1 0,-1 0,0 1,0-1,-1 0,-1 1,1-1,-1 1,0-1,-1 0,-3 10,-10 2,-6 12,20-30,1-1,0 0,-1 1,1-1,0 0,0 1,-1-1,1 0,0 1,0-1,1 1,-1-1,0 0,0 1,1-1,-1 0,1 0,-1 1,1-1,-1 0,1 0,0 1,0-1,-1 0,3 1,-2-1,0 0,1 0,-1 0,1-1,-1 1,1-1,-1 1,1-1,-1 1,1-1,-1 0,1 0,0 0,-1 0,1 0,-1 0,4-1,37-7,-13 2,128 7,29-2,-7-12,-232 13,47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3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79,'0'-1,"0"-2,0-1,0-1,0-1,0-1,0 0,0 1,0-1,0 0,0 0,0 0,0 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4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1 247,'1'-1,"1"0,-1-1,0 1,1 0,-1 0,0-1,0 1,0-1,0 1,0-1,0 1,-1-1,1 0,0 1,-1-1,1-2,8-29,4-35,-9 51,0-1,-1-1,0-24,0 25,-2 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8:42.02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74 56,'916'0,"-914"0,1 0,-1 0,0 0,0 0,0 0,0 0,0 1,1-1,-1 1,0 0,0 0,0-1,0 1,0 0,-1 1,1-1,0 0,0 0,-1 1,1-1,-1 1,1 0,-1-1,0 1,0 0,1 0,-1 0,0 0,-1 0,1 0,1 3,0 6,-1 0,0 0,-1 0,0 0,-3 16,2-17,0 1,1-1,0 1,2 17,5 11,-2 1,-2 0,-2 0,-4 45,1 1,2-79,-1 1,-1 0,1-1,-1 1,-6 13,-6 28,2 16,7-43,2 0,0 1,0 23,1-28,0 0,-1 0,-1 0,-11 32,2-5,13-43,-1 0,0 0,1 0,-1 0,0 0,0 0,0 0,0-1,0 1,-1 0,1-1,-1 1,1 0,-1-1,1 0,-1 1,0-1,1 0,-1 0,0 0,0 0,0 0,0 0,0-1,0 1,0-1,0 1,-1-1,1 0,-3 0,2 0,-1 0,1-1,-1 1,1-1,-1 0,1 0,0-1,-1 1,1 0,0-1,0 0,0 0,0 0,0 0,1 0,-1-1,-3-4,-17-23,-25-45,39 58,0 3,0 0,1 0,1-1,1-1,0 1,1-1,-4-16,-18-77,26 94,-1 1,0 0,-2 0,1 0,-2 1,0-1,0 1,-1 0,-1 1,0-1,-14-17,19 29,-1-1,0 1,1-1,-1 1,0 0,0 0,0 0,0 0,0 1,-1-1,1 1,0 0,0 0,0 0,0 0,0 0,0 1,0-1,-1 1,1 0,0 0,-5 3,-10 2,1 2,-23 12,24-11,1 1,0 0,1 1,0 0,1 1,0 1,-13 16,19-20,1 0,1 0,-1 0,2 1,-1-1,1 1,1 0,-1 0,2 1,0-1,0 1,1-1,-1 16,2-5,1 45,0-64,-1 0,0 0,1 1,-1-1,1 0,0 0,-1 0,1 0,0 0,0 0,1 0,-1 0,0 0,1 0,-1-1,1 1,-1 0,1-1,0 0,0 1,0-1,0 0,3 2,-3-3,0 0,0 0,0 0,0-1,0 1,-1-1,1 1,0-1,0 1,0-1,0 0,-1 0,1 0,0 0,-1 0,1 0,-1-1,1 1,-1 0,0-1,1 1,-1-1,0 0,0 1,1-4,24-46,-15 23,-2-1,-1 1,-1-1,-2-1,0 1,0-44,-5 70,0 0,0 0,0 0,0 0,-1 1,1-1,-1 0,0 0,1 0,-1 1,0-1,-1 0,1 1,0-1,-1 1,0 0,1-1,-1 1,-3-3,1 3,0 0,0 0,0 0,0 1,0 0,0 0,0 0,-1 0,1 0,0 1,0 0,-8 1,2-1,-1 1,1 1,0 0,0 0,0 1,0 0,1 1,-1 0,1 1,0 0,0 0,-14 12,-6 7,1 2,-29 34,13-13,39-42,1 0,0 1,0 0,1 0,0 0,0 0,0 0,1 1,0-1,0 1,-1 9,0 4,1 0,0 32,2-28,0-16,-1-1,1 1,1 0,-1-1,1 1,0 0,1-1,0 1,0-1,7 14,8 14,-16-30,1-1,0 1,0-1,0 0,0 0,1 1,0-2,-1 1,2 0,-1-1,0 1,1-1,-1 0,7 4,2 1,0-1,0 0,0-1,1 0,-1-1,1-1,1 0,-1-1,14 2,219 8,-88-24,-151 10,75-4,105 6,-61 2,-99-5,-18 1,1 1,-1-1,1 2,15 1,-23-1,0-1,-1 1,1-1,0 1,-1-1,1 1,0 0,-1 0,0 0,1 0,-1 0,1 0,-1 0,0 0,0 1,0-1,1 0,-1 1,-1-1,1 1,0-1,0 1,0-1,-1 1,1 0,-1-1,0 1,1 0,-1-1,0 4,2 9,-1-1,0 1,-1 0,-1-1,0 1,-1-1,-1 1,0-1,0 0,-1 0,-1 0,-9 17,8-20,0 0,-1-1,0 0,0 0,-1 0,0-1,-1-1,0 1,-10 6,0-5,-1 0,0 0,-1-2,-31 7,-10 3,25-8,-1-2,-1-1,1-3,-1-1,-74-5,16 0,15 3,49 0,29 0,11 0,37 0,-1 1,1 2,80 16,-106-16,0 0,0-2,0 0,26-2,-25-1,-1 2,0 1,1 0,24 5,-14-1,1-2,0 0,0-3,41-3,6 1,-1 3,80-3,-153 1,0 0,-1 0,1 0,-1 0,1-1,-1 1,0-1,0 0,1 1,-1-1,0 0,-1 0,1-1,0 1,-1 0,1 0,-1-1,1 1,-1-1,0 0,0 1,0-1,-1 0,1 1,0-5,2-8,-1 1,0 0,0-23,-2 7,-2-1,-1 1,-2 0,-8-32,5 19,2 0,1 0,3-1,4-51,-2 26,1 55,1 0,0-1,1 1,1 0,5-15,-4 15,-1 1,0-1,-1 0,-1 0,1-21,-2-38,-3-59,0 122,0 0,-1 0,0 0,0 0,-5-9,-11-36,18 53,0 0,0 1,0-1,-1 0,1 0,0 0,-1 1,1-1,-1 1,0-1,1 1,-1 0,0-1,0 1,0 0,0 0,0 0,0 0,0 1,0-1,0 1,0-1,0 1,0 0,-1-1,1 1,-4 1,-69 2,66-2,-87 14,60-11,-92 5,68-1,52-6,0 0,0-1,-1 1,1-2,0 1,-1-1,1 0,-1-1,1 0,-10-2,17 2,0 0,0 0,0 0,0 0,0 0,0 0,0 0,1 0,-1 0,0 0,1-1,-1 1,1 0,-1 0,1-1,-1 1,1 0,0-1,0 1,0 0,0-1,0 1,0 0,0-1,0 1,0 0,1-1,-1 1,0 0,1-1,-1 1,1 0,0 0,-1 0,1-1,1 0,28-51,-26 47,8-15,-1-1,15-40,-18 38,2 2,18-33,-25 51,0 1,1-1,0 1,-1 0,1 0,0 0,1 0,-1 1,0 0,6-2,-6 2,0 1,0-1,0 0,0 0,0-1,-1 1,1-1,-1 1,0-1,0 0,0-1,0 1,4-6,-7 8,1 0,-1 0,1-1,-1 1,0 0,1 0,-1 0,0 0,0 0,0 0,0 0,0-1,0 1,0 0,0 0,0 0,-1 0,1 0,0 0,-1 0,1 0,-1 0,1 0,-1 0,0 0,0-2,-1 2,0-1,-1 0,1 1,0 0,-1-1,1 1,0 0,-1 0,1 0,-6-1,-5 0,1 1,-1 0,-19 0,-134 15,84-8,-104-8,60 0,88 2,0-1,0-3,-72-14,106 17,0-1,0 1,0 1,-1-1,1 1,0-1,-1 1,1 0,0 1,-1-1,1 1,0 0,-1 0,-5 2,7-1,0 1,0-1,0 1,0-1,0 1,0 0,1 0,0 1,-1-1,1 0,0 1,1-1,-1 1,1 0,-2 6,-2 7,2 1,1 0,0 0,1 0,1 0,3 29,-1 11,-1-46,0-1,1 0,1 0,0 1,8 19,-7-19,0-1,0 1,-1 0,-1-1,2 20,-5 694,1-723,0 0,0 0,0 0,0 0,1 0,-1 1,0-1,1 0,0 0,-1 0,1 0,0 0,0 0,0 0,0 0,0-1,1 1,-1 0,1-1,-1 1,1-1,-1 1,1-1,0 0,0 1,-1-1,1 0,0 0,0-1,0 1,4 1,4-1,0 1,1-2,-1 1,1-1,15-3,8 1,-22 1,0 0,0-1,-1 0,15-6,-14 5,-1 0,1 0,0 1,18-1,3 3,49-7,-82 7,1 0,-1 0,1 0,-1-1,1 1,-1 0,1 0,0 0,-1 0,1 0,-1 1,1-1,-1 0,1 0,-1 0,1 0,-1 1,1-1,0 0,-1 0,0 1,1-1,-1 0,1 1,-1-1,1 0,-1 1,0-1,1 1,-1-1,0 1,1 0,-2 22,-21 28,19-46,-7 15,2 0,0 0,1 1,1 0,2 0,-5 38,-4 4,9-51,1-1,1 0,0 1,1 0,-1 17,3-27,-1-1,1 1,0-1,-1 1,1 0,0-1,0 1,0-1,0 0,0 1,0-1,0 0,0 0,0 0,1 1,-1-1,1 0,-1-1,1 1,-1 0,1 0,-1-1,1 1,-1-1,1 1,0-1,-1 0,1 1,0-1,0 0,2 0,67-2,-47 0,15 2,1-2,-1-2,53-12,-56 11,-25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20:37:52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 7,'92'-4,"-54"1,64 4,136 12,-224-11,0 0,-1 1,1 1,-1 0,22 11,-33-13,1 0,-1 0,0 0,-1 1,1-1,0 1,-1 0,1-1,-1 1,0 0,0 0,0 0,0 0,0 0,-1 0,1 5,4 51,-5-34,-2-1,-7 35,0 5,5-26,-2 8,3 0,3 69,10-59,-7-42,0 1,-1 1,0 15,-2-29,0 0,0 0,-1-1,1 1,-1 0,1 0,-1 0,0-1,1 1,-1 0,0-1,0 1,0-1,0 1,0-1,-1 1,1-1,0 0,-1 0,1 0,-1 0,1 0,-1 0,0 0,1 0,-1 0,0-1,1 1,-1-1,0 1,0-1,0 0,-2 1,-10 0,0 0,0-1,-23-3,5 1,-206-11,160 21,37-3,18-1,16-3,0 1,0-1,-1 0,1-1,0 0,0 0,0-1,-10-1,16 1,0 1,0-1,0 0,1 1,-1-1,0 0,1 0,-1 0,1 0,-1 0,1 1,-1-1,1 0,0 0,-1 0,1 0,0 0,0 0,0 0,0 0,0 0,0-1,0 1,0-2,6-35,-3 16,-4-5,0 17,0 1,1-1,1 1,2-16,-2 22,-1 1,1-1,0 1,0 0,0-1,0 1,1 0,-1 0,1-1,-1 1,1 1,0-1,-1 0,1 0,0 1,0-1,1 1,-1-1,0 1,0 0,4-2,20-7,-1 2,51-11,-64 17,7-1,-1 1,1 1,20 1,-33 1,0-1,0 2,-1-1,1 0,0 1,-1 0,1 0,-1 1,0 0,0 0,0 0,0 0,0 1,4 4,0-2,0 0,0-1,1 0,0 0,11 3,0 1,-5-1,0 1,-1 0,20 16,-33-23,0-1,-1 0,1 1,0-1,0 1,-1 0,1-1,-1 1,1 0,-1 0,0 0,0 0,0 0,0 0,0 0,0 1,-1-1,1 0,-1 0,1 1,-1-1,0 0,0 1,0-1,0 0,0 1,-1-1,1 0,-1 0,1 1,-1-1,0 0,0 0,0 0,0 0,0 0,-1 0,1 0,0 0,-1 0,0-1,1 1,-1-1,0 1,0-1,0 0,0 1,0-1,0 0,0 0,0 0,0-1,0 1,-1-1,1 1,0-1,-5 1,-28 3,-76 4,91-5,16 5,5-7,0 0,1 0,-1 0,0-1,0 1,1 0,-1 0,0-1,1 1,-1-1,0 1,1-1,-1 1,1-1,-1 0,1 0,-1 0,1 0,-1 0,2 0,126 8,-91-4,39-4,-85-5,0-1,1-1,0 1,0-1,1 0,-9-12,11 14,1 0,0 0,0-1,1 1,-1-1,1 1,0-1,1 0,-1 0,1 0,0 1,1-1,-1 0,2-9,1-4,1 0,0 1,8-22,-5 19,-3 2,0 0,-2 1,0-2,-1 1,-3-19,0-18,2 12,0 29,1-1,0 1,1-1,5-24,-1 19,2 0,15-31,1-3,-23 54,0 1,-1-1,1 1,0 0,0 0,-1-1,1 1,0 0,-1-1,1 1,0 0,-1 0,1 0,-1-1,1 1,0 0,-1 0,1 0,-1 0,1 0,0 0,-1 0,1 0,-1 0,1 0,0 0,-1 0,1 0,-1 0,1 0,0 0,-1 1,1-1,-1 0,1 0,-31 5,13-2,-180 4,189-6,1 1,-1 0,1 1,-14 6,-22 6,15-9,-1-1,0-2,-1-2,-53-2,82 0,1 1,-1 0,1-1,0 1,-1-1,1 0,0 1,0-1,-1 0,1 0,0 1,0-1,0 0,0 0,0 0,0 0,0-1,0 1,1 0,-1 0,0-1,1 1,-1 0,1-1,-1 1,0-3,1 3,-1-1,1 0,-1 1,1 0,-1-1,0 1,0-1,0 1,1 0,-1-1,-1 1,1 0,0 0,0 0,-2-1,3 2,0 0,0-1,0 1,0 0,-1 0,1 0,0 0,0 0,0 0,0 0,-1 0,1-1,0 1,0 0,0 0,0 0,-1 0,1 0,0 0,0 0,0 0,-1 0,1 0,0 0,0 0,0 0,0 0,-1 1,1-1,0 0,0 0,0 0,0 0,-1 0,1 0,0 0,0 0,0 1,0-1,0 0,0 0,-1 0,1 0,0 0,0 1,0-1,0 0,0 0,0 0,0 0,0 1,0-1,0 0,3 16,8 12,-2-6,0 0,-2 1,-1 0,-1 0,0 1,-2-1,-1 1,-1 0,-1 0,-5 39,-15 116,26-123,-5-48,1 0,-1 0,0 1,0-1,-1 0,-1 1,1-1,-1 1,0-1,-1 0,-3 10,-10 2,-6 12,20-30,1-1,0 0,-1 1,1-1,0 0,0 1,-1-1,1 0,0 1,0-1,1 1,-1-1,0 0,0 1,1-1,-1 0,1 0,-1 1,1-1,-1 0,1 0,0 1,0-1,-1 0,3 1,-2-1,0 0,1 0,-1 0,1-1,-1 1,1-1,-1 1,1-1,-1 1,1-1,-1 0,1 0,0 0,-1 0,1 0,-1 0,4-1,37-7,-13 2,128 7,29-2,-7-12,-232 13,47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47b59965_3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47b59965_3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50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j11mvFqFmfA?feature=oembed" TargetMode="Externa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7.xm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customXml" Target="../ink/ink6.xml"/><Relationship Id="rId9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11.xml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46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4" Type="http://schemas.openxmlformats.org/officeDocument/2006/relationships/image" Target="../media/image5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9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323975" y="799549"/>
            <a:ext cx="8116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Computer vision school: </a:t>
            </a:r>
            <a:r>
              <a:rPr lang="en-US" sz="3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Advanced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183675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21" name="Google Shape;21;p4"/>
          <p:cNvSpPr txBox="1"/>
          <p:nvPr/>
        </p:nvSpPr>
        <p:spPr>
          <a:xfrm>
            <a:off x="183675" y="4556248"/>
            <a:ext cx="35836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Engineer at </a:t>
            </a:r>
            <a:r>
              <a:rPr lang="en-US" sz="14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;p4">
            <a:extLst>
              <a:ext uri="{FF2B5EF4-FFF2-40B4-BE49-F238E27FC236}">
                <a16:creationId xmlns:a16="http://schemas.microsoft.com/office/drawing/2014/main" id="{D00EBD6A-50AF-23EA-A1CF-D250F1E3F396}"/>
              </a:ext>
            </a:extLst>
          </p:cNvPr>
          <p:cNvSpPr txBox="1"/>
          <p:nvPr userDrawn="1"/>
        </p:nvSpPr>
        <p:spPr>
          <a:xfrm>
            <a:off x="4458712" y="4257100"/>
            <a:ext cx="35052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BOHDAN BOBYL</a:t>
            </a:r>
          </a:p>
        </p:txBody>
      </p:sp>
      <p:sp>
        <p:nvSpPr>
          <p:cNvPr id="3" name="Google Shape;21;p4">
            <a:extLst>
              <a:ext uri="{FF2B5EF4-FFF2-40B4-BE49-F238E27FC236}">
                <a16:creationId xmlns:a16="http://schemas.microsoft.com/office/drawing/2014/main" id="{3142947B-72D0-A1A2-5239-B30ACA412C7F}"/>
              </a:ext>
            </a:extLst>
          </p:cNvPr>
          <p:cNvSpPr txBox="1"/>
          <p:nvPr userDrawn="1"/>
        </p:nvSpPr>
        <p:spPr>
          <a:xfrm>
            <a:off x="4458712" y="4556248"/>
            <a:ext cx="358365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 CV/ML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4" y="2140893"/>
            <a:ext cx="82431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Implementing a Visual Transformer model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7664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Training and fine-tuning strategies for </a:t>
            </a:r>
            <a:r>
              <a:rPr lang="en-US" sz="16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ViT</a:t>
            </a:r>
            <a:endParaRPr lang="en-US" sz="16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Search engine example</a:t>
            </a:r>
          </a:p>
        </p:txBody>
      </p:sp>
      <p:pic>
        <p:nvPicPr>
          <p:cNvPr id="2" name="Google Shape;35;p8">
            <a:extLst>
              <a:ext uri="{FF2B5EF4-FFF2-40B4-BE49-F238E27FC236}">
                <a16:creationId xmlns:a16="http://schemas.microsoft.com/office/drawing/2014/main" id="{6F20411B-96F2-4C83-71DC-7D7D304FA52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61D9-4AD0-FA6D-CAC5-9C96DB504E12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Visual Transformers 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Practices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8775152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for Various Data Formats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72;p11">
            <a:extLst>
              <a:ext uri="{FF2B5EF4-FFF2-40B4-BE49-F238E27FC236}">
                <a16:creationId xmlns:a16="http://schemas.microsoft.com/office/drawing/2014/main" id="{526E4D7C-F34F-1AEC-6501-A35CA401A3B4}"/>
              </a:ext>
            </a:extLst>
          </p:cNvPr>
          <p:cNvSpPr txBox="1"/>
          <p:nvPr userDrawn="1"/>
        </p:nvSpPr>
        <p:spPr>
          <a:xfrm>
            <a:off x="723550" y="2507639"/>
            <a:ext cx="466452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Compatible with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image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can handle masks in various formats including binary masks, multi-class masks, and bounding boxes</a:t>
            </a:r>
          </a:p>
        </p:txBody>
      </p:sp>
      <p:sp>
        <p:nvSpPr>
          <p:cNvPr id="11" name="Google Shape;37;p8">
            <a:extLst>
              <a:ext uri="{FF2B5EF4-FFF2-40B4-BE49-F238E27FC236}">
                <a16:creationId xmlns:a16="http://schemas.microsoft.com/office/drawing/2014/main" id="{8E6D3DA0-4BDD-2F27-554D-5F4A256BB35B}"/>
              </a:ext>
            </a:extLst>
          </p:cNvPr>
          <p:cNvSpPr txBox="1"/>
          <p:nvPr userDrawn="1"/>
        </p:nvSpPr>
        <p:spPr>
          <a:xfrm>
            <a:off x="362435" y="245677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37;p8">
            <a:extLst>
              <a:ext uri="{FF2B5EF4-FFF2-40B4-BE49-F238E27FC236}">
                <a16:creationId xmlns:a16="http://schemas.microsoft.com/office/drawing/2014/main" id="{AA90F38A-A572-4DD8-A42D-6D49AD9057BA}"/>
              </a:ext>
            </a:extLst>
          </p:cNvPr>
          <p:cNvSpPr txBox="1"/>
          <p:nvPr userDrawn="1"/>
        </p:nvSpPr>
        <p:spPr>
          <a:xfrm>
            <a:off x="349805" y="370648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24335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 descr="Зображення, що містить текст, знімок екрана, Шрифт, ряд&#10;&#10;Автоматично згенерований опис">
            <a:extLst>
              <a:ext uri="{FF2B5EF4-FFF2-40B4-BE49-F238E27FC236}">
                <a16:creationId xmlns:a16="http://schemas.microsoft.com/office/drawing/2014/main" id="{7BA6ADAA-A765-DB3E-0E3D-D23698AF2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3650" y="1491224"/>
            <a:ext cx="5825314" cy="3398100"/>
          </a:xfrm>
          <a:prstGeom prst="rect">
            <a:avLst/>
          </a:prstGeom>
        </p:spPr>
      </p:pic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2DE34DB2-7639-F29A-CC2D-BBF668000749}"/>
              </a:ext>
            </a:extLst>
          </p:cNvPr>
          <p:cNvSpPr txBox="1"/>
          <p:nvPr userDrawn="1"/>
        </p:nvSpPr>
        <p:spPr>
          <a:xfrm>
            <a:off x="3961135" y="1086010"/>
            <a:ext cx="20253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Cityscapes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34173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2DE34DB2-7639-F29A-CC2D-BBF668000749}"/>
              </a:ext>
            </a:extLst>
          </p:cNvPr>
          <p:cNvSpPr txBox="1"/>
          <p:nvPr userDrawn="1"/>
        </p:nvSpPr>
        <p:spPr>
          <a:xfrm>
            <a:off x="4327848" y="1119348"/>
            <a:ext cx="20253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 descr="Зображення, що містить текст, знімок екрана, Шрифт, ряд&#10;&#10;Автоматично згенерований опис">
            <a:extLst>
              <a:ext uri="{FF2B5EF4-FFF2-40B4-BE49-F238E27FC236}">
                <a16:creationId xmlns:a16="http://schemas.microsoft.com/office/drawing/2014/main" id="{653016D5-F4AC-E3E5-E39F-B4061990E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0634" y="1543050"/>
            <a:ext cx="5706837" cy="3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602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2DE34DB2-7639-F29A-CC2D-BBF668000749}"/>
              </a:ext>
            </a:extLst>
          </p:cNvPr>
          <p:cNvSpPr txBox="1"/>
          <p:nvPr userDrawn="1"/>
        </p:nvSpPr>
        <p:spPr>
          <a:xfrm>
            <a:off x="3923035" y="1112193"/>
            <a:ext cx="20253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Mapillary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Vistas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 descr="Зображення, що містить текст, знімок екрана, ряд, Шрифт&#10;&#10;Автоматично згенерований опис">
            <a:extLst>
              <a:ext uri="{FF2B5EF4-FFF2-40B4-BE49-F238E27FC236}">
                <a16:creationId xmlns:a16="http://schemas.microsoft.com/office/drawing/2014/main" id="{611A2635-9FA7-C5CA-CDDA-96451C0C69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6811" y="1543050"/>
            <a:ext cx="5856515" cy="34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683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356" name="Picture 4" descr="Illustration of EfficientPS">
            <a:extLst>
              <a:ext uri="{FF2B5EF4-FFF2-40B4-BE49-F238E27FC236}">
                <a16:creationId xmlns:a16="http://schemas.microsoft.com/office/drawing/2014/main" id="{C99BC790-42A6-CE91-6DF1-AFA16B714F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9" y="2281663"/>
            <a:ext cx="4276958" cy="24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2E0B86F1-6084-FB51-A76E-7DCCA60E9E6F}"/>
              </a:ext>
            </a:extLst>
          </p:cNvPr>
          <p:cNvSpPr txBox="1"/>
          <p:nvPr userDrawn="1"/>
        </p:nvSpPr>
        <p:spPr>
          <a:xfrm>
            <a:off x="3785837" y="1131900"/>
            <a:ext cx="250066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EfficientPS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CCC05A-2975-C3DE-F64B-729F6280B0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2455" y="2281663"/>
            <a:ext cx="3926341" cy="24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16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2E0B86F1-6084-FB51-A76E-7DCCA60E9E6F}"/>
              </a:ext>
            </a:extLst>
          </p:cNvPr>
          <p:cNvSpPr txBox="1"/>
          <p:nvPr userDrawn="1"/>
        </p:nvSpPr>
        <p:spPr>
          <a:xfrm>
            <a:off x="3785837" y="1131900"/>
            <a:ext cx="250066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Panoptic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Deeplab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426" name="Picture 2" descr="Illustrating of Panoptic-DeepLab">
            <a:extLst>
              <a:ext uri="{FF2B5EF4-FFF2-40B4-BE49-F238E27FC236}">
                <a16:creationId xmlns:a16="http://schemas.microsoft.com/office/drawing/2014/main" id="{64BEC5DA-193C-85F9-70E5-00902EAC02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68" y="2314475"/>
            <a:ext cx="3737145" cy="18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105FEE-5957-16D3-C242-7E6899E9B1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923" y="2314476"/>
            <a:ext cx="4740245" cy="186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749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2E0B86F1-6084-FB51-A76E-7DCCA60E9E6F}"/>
              </a:ext>
            </a:extLst>
          </p:cNvPr>
          <p:cNvSpPr txBox="1"/>
          <p:nvPr userDrawn="1"/>
        </p:nvSpPr>
        <p:spPr>
          <a:xfrm>
            <a:off x="3785837" y="1131900"/>
            <a:ext cx="250066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OneFormer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B44FCF-F593-A57D-0F39-04970611B5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887" y="1936850"/>
            <a:ext cx="8371625" cy="27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64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2E0B86F1-6084-FB51-A76E-7DCCA60E9E6F}"/>
              </a:ext>
            </a:extLst>
          </p:cNvPr>
          <p:cNvSpPr txBox="1"/>
          <p:nvPr userDrawn="1"/>
        </p:nvSpPr>
        <p:spPr>
          <a:xfrm>
            <a:off x="3785837" y="1131900"/>
            <a:ext cx="250066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OneFormer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824C01-EB06-61C5-C150-37367CA622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757780"/>
            <a:ext cx="6867525" cy="30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41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-US" sz="36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Мультимедіа з Інтернету 2" title="EfficientPS: Efficient Panoptic Segmentation">
            <a:hlinkClick r:id="" action="ppaction://media"/>
            <a:extLst>
              <a:ext uri="{FF2B5EF4-FFF2-40B4-BE49-F238E27FC236}">
                <a16:creationId xmlns:a16="http://schemas.microsoft.com/office/drawing/2014/main" id="{53473A6A-9EC3-D666-1B85-A906356BF267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4637" y="1368425"/>
            <a:ext cx="6289675" cy="35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5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Challenges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Combining semantic and instance segmentation increases algorithmic complexity</a:t>
            </a:r>
          </a:p>
        </p:txBody>
      </p:sp>
      <p:sp>
        <p:nvSpPr>
          <p:cNvPr id="3" name="Google Shape;68;p11">
            <a:extLst>
              <a:ext uri="{FF2B5EF4-FFF2-40B4-BE49-F238E27FC236}">
                <a16:creationId xmlns:a16="http://schemas.microsoft.com/office/drawing/2014/main" id="{959636CE-1A4D-801B-9090-5EB109ED9442}"/>
              </a:ext>
            </a:extLst>
          </p:cNvPr>
          <p:cNvSpPr/>
          <p:nvPr userDrawn="1"/>
        </p:nvSpPr>
        <p:spPr>
          <a:xfrm>
            <a:off x="473675" y="19923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44316989-CC3E-32B5-2EED-91809B21CFB2}"/>
              </a:ext>
            </a:extLst>
          </p:cNvPr>
          <p:cNvSpPr txBox="1"/>
          <p:nvPr userDrawn="1"/>
        </p:nvSpPr>
        <p:spPr>
          <a:xfrm>
            <a:off x="723550" y="18713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computational power required for processing and training</a:t>
            </a:r>
          </a:p>
        </p:txBody>
      </p:sp>
      <p:sp>
        <p:nvSpPr>
          <p:cNvPr id="7" name="Google Shape;68;p11">
            <a:extLst>
              <a:ext uri="{FF2B5EF4-FFF2-40B4-BE49-F238E27FC236}">
                <a16:creationId xmlns:a16="http://schemas.microsoft.com/office/drawing/2014/main" id="{7053BFBC-717C-BACE-8E10-10CB823A76B7}"/>
              </a:ext>
            </a:extLst>
          </p:cNvPr>
          <p:cNvSpPr/>
          <p:nvPr userDrawn="1"/>
        </p:nvSpPr>
        <p:spPr>
          <a:xfrm>
            <a:off x="473675" y="24618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648CF546-E81D-F674-0DA5-5E564A07098A}"/>
              </a:ext>
            </a:extLst>
          </p:cNvPr>
          <p:cNvSpPr txBox="1"/>
          <p:nvPr userDrawn="1"/>
        </p:nvSpPr>
        <p:spPr>
          <a:xfrm>
            <a:off x="723550" y="23408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Balancing between over-segmentation and under-segmentation</a:t>
            </a:r>
          </a:p>
        </p:txBody>
      </p:sp>
      <p:sp>
        <p:nvSpPr>
          <p:cNvPr id="9" name="Google Shape;68;p11">
            <a:extLst>
              <a:ext uri="{FF2B5EF4-FFF2-40B4-BE49-F238E27FC236}">
                <a16:creationId xmlns:a16="http://schemas.microsoft.com/office/drawing/2014/main" id="{34FC448B-EF2D-A1C0-866C-A66C2F3DFEDD}"/>
              </a:ext>
            </a:extLst>
          </p:cNvPr>
          <p:cNvSpPr/>
          <p:nvPr userDrawn="1"/>
        </p:nvSpPr>
        <p:spPr>
          <a:xfrm>
            <a:off x="473675" y="292258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1;p11">
            <a:extLst>
              <a:ext uri="{FF2B5EF4-FFF2-40B4-BE49-F238E27FC236}">
                <a16:creationId xmlns:a16="http://schemas.microsoft.com/office/drawing/2014/main" id="{F25E667F-E8BF-E5B5-5C4E-783FD0EE3976}"/>
              </a:ext>
            </a:extLst>
          </p:cNvPr>
          <p:cNvSpPr txBox="1"/>
          <p:nvPr userDrawn="1"/>
        </p:nvSpPr>
        <p:spPr>
          <a:xfrm>
            <a:off x="723550" y="280153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in achieving real-time performance</a:t>
            </a:r>
          </a:p>
        </p:txBody>
      </p: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14006EA0-26F5-CC15-DBC2-833CAAD474FE}"/>
              </a:ext>
            </a:extLst>
          </p:cNvPr>
          <p:cNvSpPr/>
          <p:nvPr userDrawn="1"/>
        </p:nvSpPr>
        <p:spPr>
          <a:xfrm>
            <a:off x="473675" y="338331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1;p11">
            <a:extLst>
              <a:ext uri="{FF2B5EF4-FFF2-40B4-BE49-F238E27FC236}">
                <a16:creationId xmlns:a16="http://schemas.microsoft.com/office/drawing/2014/main" id="{9831936A-FE71-8ACF-1950-D096CF65549D}"/>
              </a:ext>
            </a:extLst>
          </p:cNvPr>
          <p:cNvSpPr txBox="1"/>
          <p:nvPr userDrawn="1"/>
        </p:nvSpPr>
        <p:spPr>
          <a:xfrm>
            <a:off x="723550" y="326226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Dependency on high-quality, diverse datasets for training.</a:t>
            </a:r>
          </a:p>
        </p:txBody>
      </p:sp>
      <p:sp>
        <p:nvSpPr>
          <p:cNvPr id="16" name="Google Shape;68;p11">
            <a:extLst>
              <a:ext uri="{FF2B5EF4-FFF2-40B4-BE49-F238E27FC236}">
                <a16:creationId xmlns:a16="http://schemas.microsoft.com/office/drawing/2014/main" id="{C597F287-9714-56B4-EEC7-6F3B0004668C}"/>
              </a:ext>
            </a:extLst>
          </p:cNvPr>
          <p:cNvSpPr/>
          <p:nvPr userDrawn="1"/>
        </p:nvSpPr>
        <p:spPr>
          <a:xfrm>
            <a:off x="473675" y="3844037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1;p11">
            <a:extLst>
              <a:ext uri="{FF2B5EF4-FFF2-40B4-BE49-F238E27FC236}">
                <a16:creationId xmlns:a16="http://schemas.microsoft.com/office/drawing/2014/main" id="{FA66BD91-BAAD-CEBE-00C3-1AF128907F85}"/>
              </a:ext>
            </a:extLst>
          </p:cNvPr>
          <p:cNvSpPr txBox="1"/>
          <p:nvPr userDrawn="1"/>
        </p:nvSpPr>
        <p:spPr>
          <a:xfrm>
            <a:off x="723550" y="3722987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Annotation and labeling challenges</a:t>
            </a:r>
          </a:p>
        </p:txBody>
      </p:sp>
      <p:sp>
        <p:nvSpPr>
          <p:cNvPr id="18" name="Google Shape;68;p11">
            <a:extLst>
              <a:ext uri="{FF2B5EF4-FFF2-40B4-BE49-F238E27FC236}">
                <a16:creationId xmlns:a16="http://schemas.microsoft.com/office/drawing/2014/main" id="{E314E72B-59AA-950A-DADF-CDCA76F4D810}"/>
              </a:ext>
            </a:extLst>
          </p:cNvPr>
          <p:cNvSpPr/>
          <p:nvPr userDrawn="1"/>
        </p:nvSpPr>
        <p:spPr>
          <a:xfrm>
            <a:off x="473675" y="43047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1;p11">
            <a:extLst>
              <a:ext uri="{FF2B5EF4-FFF2-40B4-BE49-F238E27FC236}">
                <a16:creationId xmlns:a16="http://schemas.microsoft.com/office/drawing/2014/main" id="{E3862402-7822-222D-48B0-DF132923B631}"/>
              </a:ext>
            </a:extLst>
          </p:cNvPr>
          <p:cNvSpPr txBox="1"/>
          <p:nvPr userDrawn="1"/>
        </p:nvSpPr>
        <p:spPr>
          <a:xfrm>
            <a:off x="723550" y="418371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 in segmenting overlapping objects and occlusions</a:t>
            </a:r>
          </a:p>
        </p:txBody>
      </p:sp>
    </p:spTree>
    <p:extLst>
      <p:ext uri="{BB962C8B-B14F-4D97-AF65-F5344CB8AC3E}">
        <p14:creationId xmlns:p14="http://schemas.microsoft.com/office/powerpoint/2010/main" val="286674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 preserve="1">
  <p:cSld name="1_5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‹№›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84350" y="2180100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350" y="2887200"/>
            <a:ext cx="81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Theory</a:t>
            </a:r>
            <a:endParaRPr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812482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Wrapping Up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Panoptic Segmentation combines the strengths of semantic and instance segmentation to provide a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understanding of images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242290E6-9EA0-3CC4-D288-0EB07572F656}"/>
              </a:ext>
            </a:extLst>
          </p:cNvPr>
          <p:cNvSpPr/>
          <p:nvPr userDrawn="1"/>
        </p:nvSpPr>
        <p:spPr>
          <a:xfrm>
            <a:off x="438700" y="2429289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1;p11">
            <a:extLst>
              <a:ext uri="{FF2B5EF4-FFF2-40B4-BE49-F238E27FC236}">
                <a16:creationId xmlns:a16="http://schemas.microsoft.com/office/drawing/2014/main" id="{21079F15-B105-5E45-9B46-2357552E90B6}"/>
              </a:ext>
            </a:extLst>
          </p:cNvPr>
          <p:cNvSpPr txBox="1"/>
          <p:nvPr userDrawn="1"/>
        </p:nvSpPr>
        <p:spPr>
          <a:xfrm>
            <a:off x="723550" y="2292910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a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significant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advancement in computer vision, offering detailed and context-aware image analysis</a:t>
            </a:r>
          </a:p>
        </p:txBody>
      </p:sp>
      <p:sp>
        <p:nvSpPr>
          <p:cNvPr id="12" name="Google Shape;68;p11">
            <a:extLst>
              <a:ext uri="{FF2B5EF4-FFF2-40B4-BE49-F238E27FC236}">
                <a16:creationId xmlns:a16="http://schemas.microsoft.com/office/drawing/2014/main" id="{4A6D1946-139F-5269-6317-79A27E416341}"/>
              </a:ext>
            </a:extLst>
          </p:cNvPr>
          <p:cNvSpPr/>
          <p:nvPr userDrawn="1"/>
        </p:nvSpPr>
        <p:spPr>
          <a:xfrm>
            <a:off x="438700" y="316164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EDD8669C-4893-E8BF-77D6-8C5A1A02D988}"/>
              </a:ext>
            </a:extLst>
          </p:cNvPr>
          <p:cNvSpPr txBox="1"/>
          <p:nvPr userDrawn="1"/>
        </p:nvSpPr>
        <p:spPr>
          <a:xfrm>
            <a:off x="723550" y="3025262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explored architectures like Panoptic-FPN and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DeepLab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other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SOTA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methods</a:t>
            </a:r>
          </a:p>
        </p:txBody>
      </p:sp>
      <p:sp>
        <p:nvSpPr>
          <p:cNvPr id="20" name="Google Shape;68;p11">
            <a:extLst>
              <a:ext uri="{FF2B5EF4-FFF2-40B4-BE49-F238E27FC236}">
                <a16:creationId xmlns:a16="http://schemas.microsoft.com/office/drawing/2014/main" id="{523A07F1-F629-9AC4-6C11-68E62FD39031}"/>
              </a:ext>
            </a:extLst>
          </p:cNvPr>
          <p:cNvSpPr/>
          <p:nvPr userDrawn="1"/>
        </p:nvSpPr>
        <p:spPr>
          <a:xfrm>
            <a:off x="438700" y="381494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1;p11">
            <a:extLst>
              <a:ext uri="{FF2B5EF4-FFF2-40B4-BE49-F238E27FC236}">
                <a16:creationId xmlns:a16="http://schemas.microsoft.com/office/drawing/2014/main" id="{48705A4B-1023-E9F6-7E37-279DD544A3DE}"/>
              </a:ext>
            </a:extLst>
          </p:cNvPr>
          <p:cNvSpPr txBox="1"/>
          <p:nvPr userDrawn="1"/>
        </p:nvSpPr>
        <p:spPr>
          <a:xfrm>
            <a:off x="723550" y="3678564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PQ metric is essential for evaluating the performance of panoptic segmentation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201968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Final Thoughts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5622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441161"/>
            <a:ext cx="8175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Panoptic segmentation is an evolving field with ongoing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development</a:t>
            </a:r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242290E6-9EA0-3CC4-D288-0EB07572F656}"/>
              </a:ext>
            </a:extLst>
          </p:cNvPr>
          <p:cNvSpPr/>
          <p:nvPr userDrawn="1"/>
        </p:nvSpPr>
        <p:spPr>
          <a:xfrm>
            <a:off x="473675" y="236353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1;p11">
            <a:extLst>
              <a:ext uri="{FF2B5EF4-FFF2-40B4-BE49-F238E27FC236}">
                <a16:creationId xmlns:a16="http://schemas.microsoft.com/office/drawing/2014/main" id="{21079F15-B105-5E45-9B46-2357552E90B6}"/>
              </a:ext>
            </a:extLst>
          </p:cNvPr>
          <p:cNvSpPr txBox="1"/>
          <p:nvPr userDrawn="1"/>
        </p:nvSpPr>
        <p:spPr>
          <a:xfrm>
            <a:off x="758525" y="2227154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Panoptic segmentation is a powerful tool in computer vision, with wide-ranging applications from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autonomous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driving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medical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imaging</a:t>
            </a:r>
          </a:p>
        </p:txBody>
      </p:sp>
      <p:sp>
        <p:nvSpPr>
          <p:cNvPr id="12" name="Google Shape;68;p11">
            <a:extLst>
              <a:ext uri="{FF2B5EF4-FFF2-40B4-BE49-F238E27FC236}">
                <a16:creationId xmlns:a16="http://schemas.microsoft.com/office/drawing/2014/main" id="{4A6D1946-139F-5269-6317-79A27E416341}"/>
              </a:ext>
            </a:extLst>
          </p:cNvPr>
          <p:cNvSpPr/>
          <p:nvPr userDrawn="1"/>
        </p:nvSpPr>
        <p:spPr>
          <a:xfrm>
            <a:off x="473675" y="309588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EDD8669C-4893-E8BF-77D6-8C5A1A02D988}"/>
              </a:ext>
            </a:extLst>
          </p:cNvPr>
          <p:cNvSpPr txBox="1"/>
          <p:nvPr userDrawn="1"/>
        </p:nvSpPr>
        <p:spPr>
          <a:xfrm>
            <a:off x="758525" y="2959506"/>
            <a:ext cx="81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Mastery of this technology opens up numerous possibilities for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innovation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practical solutions in various industries</a:t>
            </a:r>
          </a:p>
        </p:txBody>
      </p:sp>
    </p:spTree>
    <p:extLst>
      <p:ext uri="{BB962C8B-B14F-4D97-AF65-F5344CB8AC3E}">
        <p14:creationId xmlns:p14="http://schemas.microsoft.com/office/powerpoint/2010/main" val="1463507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 and A" preserve="1">
  <p:cSld name="1_Q and A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484350" y="1906050"/>
            <a:ext cx="8175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Q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&amp;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70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00544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 userDrawn="1">
  <p:cSld name="1_Thanks">
    <p:bg>
      <p:bgPr>
        <a:solidFill>
          <a:srgbClr val="CC8DE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717275" y="909900"/>
            <a:ext cx="4182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SEE YOU</a:t>
            </a:r>
            <a:b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NEXT TIME </a:t>
            </a:r>
            <a:r>
              <a:rPr lang="ru" sz="3700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;)</a:t>
            </a:r>
            <a:endParaRPr sz="8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75" y="4364075"/>
            <a:ext cx="385494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35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13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538625" y="44402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aihouse.org.ua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85" y="4417342"/>
            <a:ext cx="278976" cy="27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2604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1" preserve="1">
  <p:cSld name="1_6 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67330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5"/>
          <p:cNvSpPr>
            <a:spLocks noGrp="1"/>
          </p:cNvSpPr>
          <p:nvPr>
            <p:ph type="pic" idx="2"/>
          </p:nvPr>
        </p:nvSpPr>
        <p:spPr>
          <a:xfrm>
            <a:off x="539375" y="2846025"/>
            <a:ext cx="3689700" cy="176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5"/>
          <p:cNvSpPr>
            <a:spLocks noGrp="1"/>
          </p:cNvSpPr>
          <p:nvPr>
            <p:ph type="pic" idx="3"/>
          </p:nvPr>
        </p:nvSpPr>
        <p:spPr>
          <a:xfrm>
            <a:off x="4749500" y="2846025"/>
            <a:ext cx="3689700" cy="1767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8157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From semantic to panoptic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723550" y="1779700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723550" y="2733028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723550" y="362355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488410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4488410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4489935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4738272" y="1779700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4738272" y="2733028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4738272" y="3623554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944087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>
  <p:cSld name="SECTION_TITLE_AND_DESCRIPTION_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723550" y="1779700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What is image segmentation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723550" y="2733028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PIVOT POINT</a:t>
            </a:r>
          </a:p>
        </p:txBody>
      </p:sp>
      <p:sp>
        <p:nvSpPr>
          <p:cNvPr id="58" name="Google Shape;58;p10"/>
          <p:cNvSpPr txBox="1"/>
          <p:nvPr/>
        </p:nvSpPr>
        <p:spPr>
          <a:xfrm>
            <a:off x="723550" y="362355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latin typeface="+mn-lt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4488410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4488410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489935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/>
          <p:nvPr/>
        </p:nvSpPr>
        <p:spPr>
          <a:xfrm>
            <a:off x="4738272" y="1779700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latin typeface="+mn-lt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4738272" y="2733028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latin typeface="+mn-lt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4738272" y="3623554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latin typeface="+mn-lt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Fundamentals of Image Segmentation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SECTION_TITLE_AND_DESCRIPTION_1_1_1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723550" y="1779700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723550" y="2733028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723550" y="362355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488410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4488410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4489935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4738272" y="1779700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4738272" y="2733028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4738272" y="3623554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>
  <p:cSld name="SECTION_TITLE_AND_DESCRIPTION_2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HEADLINE</a:t>
            </a:r>
            <a:endParaRPr sz="3600" b="1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23550" y="177968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723550" y="27330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723550" y="362356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PIVOT POINT</a:t>
            </a: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>
  <p:cSld name="CAPTION_ONLY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‹№›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84350" y="2180100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84350" y="2887200"/>
            <a:ext cx="817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HEADLINE 2</a:t>
            </a:r>
            <a:endParaRPr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What is image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segmentation</a:t>
            </a: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22523" y="1992519"/>
            <a:ext cx="4246656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The process of partitioning a digital image into multiple segments to simplify or change the representation of an image into something more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meaningful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easier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to analyze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5"/>
          <p:cNvSpPr>
            <a:spLocks noGrp="1"/>
          </p:cNvSpPr>
          <p:nvPr>
            <p:ph type="pic" idx="2"/>
          </p:nvPr>
        </p:nvSpPr>
        <p:spPr>
          <a:xfrm>
            <a:off x="4749500" y="3051400"/>
            <a:ext cx="38103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5"/>
          <p:cNvSpPr>
            <a:spLocks noGrp="1"/>
          </p:cNvSpPr>
          <p:nvPr>
            <p:ph type="pic" idx="3"/>
          </p:nvPr>
        </p:nvSpPr>
        <p:spPr>
          <a:xfrm>
            <a:off x="4749525" y="1276675"/>
            <a:ext cx="1803600" cy="1568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uk-UA" dirty="0"/>
          </a:p>
        </p:txBody>
      </p:sp>
      <p:sp>
        <p:nvSpPr>
          <p:cNvPr id="162" name="Google Shape;162;p25"/>
          <p:cNvSpPr>
            <a:spLocks noGrp="1"/>
          </p:cNvSpPr>
          <p:nvPr>
            <p:ph type="pic" idx="4"/>
          </p:nvPr>
        </p:nvSpPr>
        <p:spPr>
          <a:xfrm>
            <a:off x="6756200" y="1268688"/>
            <a:ext cx="1803600" cy="15687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Рисунок 2" descr="Зображення, що містить знімок екрана, Анімація, мультфільм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7006CA4D-1000-FBA8-ADB8-A625F047F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9500" y="3051401"/>
            <a:ext cx="3810300" cy="1568699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, знімок екрана, мультфільм&#10;&#10;Автоматично згенерований опис">
            <a:extLst>
              <a:ext uri="{FF2B5EF4-FFF2-40B4-BE49-F238E27FC236}">
                <a16:creationId xmlns:a16="http://schemas.microsoft.com/office/drawing/2014/main" id="{1BE126B4-122A-A947-6431-7078DE25CC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9500" y="1272452"/>
            <a:ext cx="1803600" cy="1572923"/>
          </a:xfrm>
          <a:prstGeom prst="rect">
            <a:avLst/>
          </a:prstGeom>
        </p:spPr>
      </p:pic>
      <p:pic>
        <p:nvPicPr>
          <p:cNvPr id="11" name="Рисунок 10" descr="Зображення, що містить коло, знімок екрана, мультфільм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16E0A1BC-FB5C-88FC-EAA0-CBB37FF1F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0317"/>
          <a:stretch/>
        </p:blipFill>
        <p:spPr>
          <a:xfrm>
            <a:off x="6713742" y="1260699"/>
            <a:ext cx="1846057" cy="16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744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>
  <p:cSld name="SECTION_TITLE_AND_DESCRIPTION_1_1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67330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">
  <p:cSld name="SECTION_TITLE_AND_DESCRIPTION_1_1_2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6"/>
          <p:cNvSpPr>
            <a:spLocks noGrp="1"/>
          </p:cNvSpPr>
          <p:nvPr>
            <p:ph type="pic" idx="2"/>
          </p:nvPr>
        </p:nvSpPr>
        <p:spPr>
          <a:xfrm>
            <a:off x="5284425" y="1284400"/>
            <a:ext cx="3275400" cy="327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">
  <p:cSld name="SECTION_TITLE_AND_DESCRIPTION_1_1_2_2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418750" y="1284400"/>
            <a:ext cx="46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7"/>
          <p:cNvSpPr>
            <a:spLocks noGrp="1"/>
          </p:cNvSpPr>
          <p:nvPr>
            <p:ph type="pic" idx="2"/>
          </p:nvPr>
        </p:nvSpPr>
        <p:spPr>
          <a:xfrm>
            <a:off x="5284425" y="1284400"/>
            <a:ext cx="3275400" cy="3275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7"/>
          <p:cNvSpPr/>
          <p:nvPr/>
        </p:nvSpPr>
        <p:spPr>
          <a:xfrm>
            <a:off x="473675" y="42121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723550" y="4091100"/>
            <a:ext cx="434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73675" y="3551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23550" y="3430700"/>
            <a:ext cx="434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">
  <p:cSld name="SECTION_TITLE_AND_DESCRIPTION_1_1_2_1">
    <p:bg>
      <p:bgPr>
        <a:solidFill>
          <a:srgbClr val="F3F3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8"/>
          <p:cNvSpPr>
            <a:spLocks noGrp="1"/>
          </p:cNvSpPr>
          <p:nvPr>
            <p:ph type="pic" idx="2"/>
          </p:nvPr>
        </p:nvSpPr>
        <p:spPr>
          <a:xfrm>
            <a:off x="5284425" y="1284400"/>
            <a:ext cx="3275400" cy="327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">
  <p:cSld name="SECTION_TITLE_AND_DESCRIPTION_1_1_2_3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418750" y="1284400"/>
            <a:ext cx="817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9"/>
          <p:cNvSpPr>
            <a:spLocks noGrp="1"/>
          </p:cNvSpPr>
          <p:nvPr>
            <p:ph type="pic" idx="2"/>
          </p:nvPr>
        </p:nvSpPr>
        <p:spPr>
          <a:xfrm>
            <a:off x="571500" y="2177150"/>
            <a:ext cx="7988400" cy="243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9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">
  <p:cSld name="SECTION_TITLE_AND_DESCRIPTION_1_1_2_5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1"/>
          <p:cNvSpPr>
            <a:spLocks noGrp="1"/>
          </p:cNvSpPr>
          <p:nvPr>
            <p:ph type="pic" idx="2"/>
          </p:nvPr>
        </p:nvSpPr>
        <p:spPr>
          <a:xfrm>
            <a:off x="405500" y="2773450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1"/>
          <p:cNvSpPr>
            <a:spLocks noGrp="1"/>
          </p:cNvSpPr>
          <p:nvPr>
            <p:ph type="pic" idx="3"/>
          </p:nvPr>
        </p:nvSpPr>
        <p:spPr>
          <a:xfrm>
            <a:off x="2536035" y="2773450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1"/>
          <p:cNvSpPr>
            <a:spLocks noGrp="1"/>
          </p:cNvSpPr>
          <p:nvPr>
            <p:ph type="pic" idx="4"/>
          </p:nvPr>
        </p:nvSpPr>
        <p:spPr>
          <a:xfrm>
            <a:off x="4666570" y="2773450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1"/>
          <p:cNvSpPr>
            <a:spLocks noGrp="1"/>
          </p:cNvSpPr>
          <p:nvPr>
            <p:ph type="pic" idx="5"/>
          </p:nvPr>
        </p:nvSpPr>
        <p:spPr>
          <a:xfrm>
            <a:off x="6797104" y="2773450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">
  <p:cSld name="SECTION_TITLE_AND_DESCRIPTION_1_1_2_4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418750" y="1284400"/>
            <a:ext cx="391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>
            <a:spLocks noGrp="1"/>
          </p:cNvSpPr>
          <p:nvPr>
            <p:ph type="pic" idx="2"/>
          </p:nvPr>
        </p:nvSpPr>
        <p:spPr>
          <a:xfrm>
            <a:off x="4749525" y="1354150"/>
            <a:ext cx="3810300" cy="28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 txBox="1"/>
          <p:nvPr/>
        </p:nvSpPr>
        <p:spPr>
          <a:xfrm>
            <a:off x="4642175" y="4224675"/>
            <a:ext cx="391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0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">
  <p:cSld name="SECTION_TITLE_AND_DESCRIPTION_1_1_2_5_1_1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3"/>
          <p:cNvSpPr>
            <a:spLocks noGrp="1"/>
          </p:cNvSpPr>
          <p:nvPr>
            <p:ph type="pic" idx="2"/>
          </p:nvPr>
        </p:nvSpPr>
        <p:spPr>
          <a:xfrm>
            <a:off x="525299" y="2392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3"/>
          <p:cNvSpPr>
            <a:spLocks noGrp="1"/>
          </p:cNvSpPr>
          <p:nvPr>
            <p:ph type="pic" idx="3"/>
          </p:nvPr>
        </p:nvSpPr>
        <p:spPr>
          <a:xfrm>
            <a:off x="3350761" y="2392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"/>
          <p:cNvSpPr>
            <a:spLocks noGrp="1"/>
          </p:cNvSpPr>
          <p:nvPr>
            <p:ph type="pic" idx="4"/>
          </p:nvPr>
        </p:nvSpPr>
        <p:spPr>
          <a:xfrm>
            <a:off x="6176224" y="2392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3"/>
          <p:cNvSpPr txBox="1"/>
          <p:nvPr/>
        </p:nvSpPr>
        <p:spPr>
          <a:xfrm>
            <a:off x="418750" y="4307800"/>
            <a:ext cx="263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0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240000" y="4308600"/>
            <a:ext cx="263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0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077108" y="4308600"/>
            <a:ext cx="263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0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">
  <p:cSld name="SECTION_TITLE_AND_DESCRIPTION_1_1_2_5_1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2"/>
          <p:cNvSpPr>
            <a:spLocks noGrp="1"/>
          </p:cNvSpPr>
          <p:nvPr>
            <p:ph type="pic" idx="2"/>
          </p:nvPr>
        </p:nvSpPr>
        <p:spPr>
          <a:xfrm>
            <a:off x="525299" y="2773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>
            <a:spLocks noGrp="1"/>
          </p:cNvSpPr>
          <p:nvPr>
            <p:ph type="pic" idx="3"/>
          </p:nvPr>
        </p:nvSpPr>
        <p:spPr>
          <a:xfrm>
            <a:off x="3350761" y="2773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>
            <a:spLocks noGrp="1"/>
          </p:cNvSpPr>
          <p:nvPr>
            <p:ph type="pic" idx="4"/>
          </p:nvPr>
        </p:nvSpPr>
        <p:spPr>
          <a:xfrm>
            <a:off x="6176224" y="2773450"/>
            <a:ext cx="2524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">
  <p:cSld name="SECTION_TITLE_AND_DESCRIPTION_1_1_3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4"/>
          <p:cNvSpPr>
            <a:spLocks noGrp="1"/>
          </p:cNvSpPr>
          <p:nvPr>
            <p:ph type="pic" idx="2"/>
          </p:nvPr>
        </p:nvSpPr>
        <p:spPr>
          <a:xfrm>
            <a:off x="561600" y="2773450"/>
            <a:ext cx="37038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4"/>
          <p:cNvSpPr>
            <a:spLocks noGrp="1"/>
          </p:cNvSpPr>
          <p:nvPr>
            <p:ph type="pic" idx="3"/>
          </p:nvPr>
        </p:nvSpPr>
        <p:spPr>
          <a:xfrm>
            <a:off x="4590370" y="1266285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4"/>
          <p:cNvSpPr>
            <a:spLocks noGrp="1"/>
          </p:cNvSpPr>
          <p:nvPr>
            <p:ph type="pic" idx="4"/>
          </p:nvPr>
        </p:nvSpPr>
        <p:spPr>
          <a:xfrm>
            <a:off x="6746121" y="2240060"/>
            <a:ext cx="1903500" cy="190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4"/>
          <p:cNvSpPr txBox="1"/>
          <p:nvPr/>
        </p:nvSpPr>
        <p:spPr>
          <a:xfrm>
            <a:off x="6642025" y="4164775"/>
            <a:ext cx="200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500000" y="3153000"/>
            <a:ext cx="195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0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Description</a:t>
            </a:r>
            <a:endParaRPr sz="1800" b="0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028" name="Picture 4" descr="An image with two markers (green), and a Minimum Spanning Forest computed on the gradient of the image.">
            <a:extLst>
              <a:ext uri="{FF2B5EF4-FFF2-40B4-BE49-F238E27FC236}">
                <a16:creationId xmlns:a16="http://schemas.microsoft.com/office/drawing/2014/main" id="{208F6236-2D32-7D18-C369-9CED57C04F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4" y="1886880"/>
            <a:ext cx="706564" cy="69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 of the segmentation by Minimum Spanning Forest">
            <a:extLst>
              <a:ext uri="{FF2B5EF4-FFF2-40B4-BE49-F238E27FC236}">
                <a16:creationId xmlns:a16="http://schemas.microsoft.com/office/drawing/2014/main" id="{3C6010B7-014C-2D86-A370-2E0AF555CC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48" y="1871407"/>
            <a:ext cx="758765" cy="7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18CD6A-95C1-50D2-748C-4A9CE3DED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95" y="2718518"/>
            <a:ext cx="1353507" cy="91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LIC Superpixels ‒ IVRL ‐ EPFL">
            <a:extLst>
              <a:ext uri="{FF2B5EF4-FFF2-40B4-BE49-F238E27FC236}">
                <a16:creationId xmlns:a16="http://schemas.microsoft.com/office/drawing/2014/main" id="{D573C4DF-5DA9-E2CC-AD0B-7554A7D061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95" y="3633489"/>
            <a:ext cx="927468" cy="61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lab - Gabor Filter on on each Superpixel - Stack Overflow">
            <a:extLst>
              <a:ext uri="{FF2B5EF4-FFF2-40B4-BE49-F238E27FC236}">
                <a16:creationId xmlns:a16="http://schemas.microsoft.com/office/drawing/2014/main" id="{885E22EF-91B7-AFDF-F023-ED16B4E750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701" y="2499200"/>
            <a:ext cx="2195637" cy="174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EA72AB2-22BC-C5BA-1442-9AA3075549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63" y="3633489"/>
            <a:ext cx="593838" cy="6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) Manual segmentation using SVM, (ii) Hierarchical SVM with... | Download  Scientific Diagram">
            <a:extLst>
              <a:ext uri="{FF2B5EF4-FFF2-40B4-BE49-F238E27FC236}">
                <a16:creationId xmlns:a16="http://schemas.microsoft.com/office/drawing/2014/main" id="{2E0DA94C-3C91-FA3E-5775-241F6FD2EB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13" y="1886879"/>
            <a:ext cx="2381544" cy="6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al-time Instance Segmentation | Papers With Code">
            <a:extLst>
              <a:ext uri="{FF2B5EF4-FFF2-40B4-BE49-F238E27FC236}">
                <a16:creationId xmlns:a16="http://schemas.microsoft.com/office/drawing/2014/main" id="{374AD0DB-D35E-77F0-DEAE-CF51AEED22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39" y="3601381"/>
            <a:ext cx="1312404" cy="6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ow Meta built a model that really can Segment Anything">
            <a:extLst>
              <a:ext uri="{FF2B5EF4-FFF2-40B4-BE49-F238E27FC236}">
                <a16:creationId xmlns:a16="http://schemas.microsoft.com/office/drawing/2014/main" id="{7DF1A78F-0ADE-AA4D-91D0-8DC5265835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38" y="1886879"/>
            <a:ext cx="25812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020 Overview of Semantic Segmentation methods - Master Data Science  08.11.2021">
            <a:extLst>
              <a:ext uri="{FF2B5EF4-FFF2-40B4-BE49-F238E27FC236}">
                <a16:creationId xmlns:a16="http://schemas.microsoft.com/office/drawing/2014/main" id="{B49984DF-2FE8-6150-E8FD-84D0B55167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8" r="326"/>
          <a:stretch/>
        </p:blipFill>
        <p:spPr bwMode="auto">
          <a:xfrm>
            <a:off x="6097743" y="3601379"/>
            <a:ext cx="1268870" cy="6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1384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>
  <p:cSld name="SECTION_TITLE_AND_DESCRIPTION_1_1_2_1_1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HEADLINE</a:t>
            </a:r>
            <a:endParaRPr sz="36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18750" y="1284400"/>
            <a:ext cx="381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Text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5"/>
          <p:cNvSpPr>
            <a:spLocks noGrp="1"/>
          </p:cNvSpPr>
          <p:nvPr>
            <p:ph type="pic" idx="2"/>
          </p:nvPr>
        </p:nvSpPr>
        <p:spPr>
          <a:xfrm>
            <a:off x="4749525" y="3051400"/>
            <a:ext cx="38103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5"/>
          <p:cNvSpPr>
            <a:spLocks noGrp="1"/>
          </p:cNvSpPr>
          <p:nvPr>
            <p:ph type="pic" idx="3"/>
          </p:nvPr>
        </p:nvSpPr>
        <p:spPr>
          <a:xfrm>
            <a:off x="4749525" y="1276675"/>
            <a:ext cx="18036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5"/>
          <p:cNvSpPr>
            <a:spLocks noGrp="1"/>
          </p:cNvSpPr>
          <p:nvPr>
            <p:ph type="pic" idx="4"/>
          </p:nvPr>
        </p:nvSpPr>
        <p:spPr>
          <a:xfrm>
            <a:off x="6756200" y="1268688"/>
            <a:ext cx="1803600" cy="156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work">
  <p:cSld name="CAPTION_ONLY_1">
    <p:bg>
      <p:bgPr>
        <a:solidFill>
          <a:srgbClr val="F3F3F3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484350" y="2135550"/>
            <a:ext cx="81753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4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HOMEWORK</a:t>
            </a:r>
            <a:r>
              <a:rPr lang="ru" sz="4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4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 and A">
  <p:cSld name="CAPTION_ONLY_1_1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484350" y="1906050"/>
            <a:ext cx="81753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&lt;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Q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&amp;</a:t>
            </a:r>
            <a:r>
              <a:rPr lang="ru" sz="70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A</a:t>
            </a:r>
            <a:r>
              <a:rPr lang="ru" sz="70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&gt;</a:t>
            </a:r>
            <a:endParaRPr sz="70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CC8DEC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717275" y="909900"/>
            <a:ext cx="4182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SEE YOU</a:t>
            </a:r>
            <a:b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</a:br>
            <a:r>
              <a:rPr lang="ru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NEXT TIME </a:t>
            </a:r>
            <a:r>
              <a:rPr lang="ru" sz="3700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</a:rPr>
              <a:t>;)</a:t>
            </a:r>
            <a:endParaRPr sz="800" b="1" dirty="0">
              <a:solidFill>
                <a:schemeClr val="dk1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475" y="4364075"/>
            <a:ext cx="385494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35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13" y="4374226"/>
            <a:ext cx="365205" cy="36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538625" y="4440275"/>
            <a:ext cx="200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aihouse.org.ua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685" y="4417342"/>
            <a:ext cx="278976" cy="27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>
            <a:spLocks noGrp="1"/>
          </p:cNvSpPr>
          <p:nvPr>
            <p:ph type="pic" idx="2"/>
          </p:nvPr>
        </p:nvSpPr>
        <p:spPr>
          <a:xfrm>
            <a:off x="5210050" y="1009875"/>
            <a:ext cx="3041100" cy="316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43801-8AEC-B31D-8A3B-E3CFC51DF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5EBCD48-5B2E-0516-27C2-0D7CE57C3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793BF78-C953-D1BC-C1D7-7A85449E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83588DC-06D3-3296-1216-9D6D874E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C1B896B-48A6-B1B7-A648-1DA23D3C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65570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E038D-2A72-2FE0-BBDD-0605B562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E99A4AC-FEAF-C029-6945-53DE1BED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2ED387A-F40E-7244-6876-F128CBF4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B95A768-0D67-3C2E-A46C-C799080B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96D7053-D6B9-DD66-3348-1AC4FEB4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9291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D2B4F-2714-891F-EFDB-C60D8BF3F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5749D1D-6686-BBF0-6DEB-DD39CA5EA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7535EB6-6DA5-F6F4-BD98-70C3209F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7660301-D8FD-91D6-88B1-4DF2809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C71B2A2-E8F7-4D37-DEC4-024C0A1C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70639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30DFB-B017-8093-928F-AFFEC6F5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A46572F-0E9D-8A56-B549-49C6B90C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9A787D3-B574-4A9C-BAC7-E52274A20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D3B95E03-764D-AAA1-D3DE-EBD6AA75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3FF4AD9-5B27-7BC3-2821-8EEE07EC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AFBCCB6-1901-CA25-B404-AF16F7C1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45346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0EA50-02C3-4AF2-FA2C-9DBEDD4D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CB6650B-739E-C19F-5C12-45259E5E3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62FF0EE7-3D54-FFDA-297F-573F32DA2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C4808BAB-E099-2932-E8AA-3855525B1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7F12DEB0-D908-901F-5A0D-C0422F706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28E49B56-8A1C-0B56-B6C9-BFB352E2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CA149F07-AB91-C84E-9248-B4E76544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C121EF70-ACAD-852C-C39C-A66C5680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993138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E0E9C-59E4-59A9-35CD-60448FA8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522BDE18-D393-6D57-8007-6E217C3F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958EE92-54D3-8C68-33CB-3B77C860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E84189A-62B8-0E82-F56C-A9ECBA64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259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pic>
        <p:nvPicPr>
          <p:cNvPr id="2" name="section-1.4a">
            <a:hlinkClick r:id="" action="ppaction://media"/>
            <a:extLst>
              <a:ext uri="{FF2B5EF4-FFF2-40B4-BE49-F238E27FC236}">
                <a16:creationId xmlns:a16="http://schemas.microsoft.com/office/drawing/2014/main" id="{48323706-B32D-8277-1A78-E4A631A701C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0318" y="2073293"/>
            <a:ext cx="2663826" cy="1864505"/>
          </a:xfrm>
          <a:prstGeom prst="rect">
            <a:avLst/>
          </a:prstGeom>
        </p:spPr>
      </p:pic>
      <p:sp>
        <p:nvSpPr>
          <p:cNvPr id="3" name="Google Shape;98;p15">
            <a:extLst>
              <a:ext uri="{FF2B5EF4-FFF2-40B4-BE49-F238E27FC236}">
                <a16:creationId xmlns:a16="http://schemas.microsoft.com/office/drawing/2014/main" id="{72420A91-D167-CCF1-27A0-51901880C418}"/>
              </a:ext>
            </a:extLst>
          </p:cNvPr>
          <p:cNvSpPr txBox="1"/>
          <p:nvPr userDrawn="1"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Segment Anything</a:t>
            </a: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section-1.4c">
            <a:hlinkClick r:id="" action="ppaction://media"/>
            <a:extLst>
              <a:ext uri="{FF2B5EF4-FFF2-40B4-BE49-F238E27FC236}">
                <a16:creationId xmlns:a16="http://schemas.microsoft.com/office/drawing/2014/main" id="{CE40EF75-7BED-5D91-714F-8D0F696AA529}"/>
              </a:ext>
            </a:extLst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7968" y="2073291"/>
            <a:ext cx="2663822" cy="1864503"/>
          </a:xfrm>
          <a:prstGeom prst="rect">
            <a:avLst/>
          </a:prstGeom>
        </p:spPr>
      </p:pic>
      <p:pic>
        <p:nvPicPr>
          <p:cNvPr id="5" name="section-1.4b">
            <a:hlinkClick r:id="" action="ppaction://media"/>
            <a:extLst>
              <a:ext uri="{FF2B5EF4-FFF2-40B4-BE49-F238E27FC236}">
                <a16:creationId xmlns:a16="http://schemas.microsoft.com/office/drawing/2014/main" id="{B040C075-02C9-EAF2-C3E6-305185D8F3AA}"/>
              </a:ext>
            </a:extLst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34144" y="2073293"/>
            <a:ext cx="2663824" cy="18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6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B07A3395-C641-F43E-A1CA-A0E04127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EEC7845-C063-FD42-831B-34E83D8B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B3CFCE56-45D0-AC25-EDA5-9C90A2D3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9525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DE0BA-0618-205E-D163-50961D1E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D480063-D060-A3EF-4B8F-046C6B2F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3B705063-DFD3-4FBD-F178-21E07AE00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5B0F4BE6-B8FC-02F3-845C-2CD9CD9A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8C5EB9E-7066-A58F-5841-8F16E6EE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2FFB7BAB-4638-E939-E94B-C72A1E77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066100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0D88E-F529-B45F-7580-F1EA2231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CB341C0C-4D83-013E-D7A4-1583BDC8B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13C68DC7-950C-1B86-EC45-A97DF163E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10D6C65-F167-75B0-63DA-DEF4B955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AE6A4D1-5EE7-B0A3-AD38-283AB5C3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1E76CBE-5609-B782-0422-C4609397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54596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07B631-F830-EEFD-B326-0A602C0B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FF2FA34-0EE5-C9FB-9C5B-885EDCC1D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08E8394-6894-1657-E241-3F737714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43E5CE2-F2AA-E95C-FC36-E73A3F31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792FAEB-B923-F18B-CCE1-C326440A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552936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8E6993C3-DFE1-5940-3F54-835DD591B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1EC031CF-4ADC-6187-60AE-547F24927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53E2AF0-0674-2ACB-3A3F-F3DD0CFA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DE95BC2-6611-BC08-912A-F8DC3D58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F3B297B-D73F-696B-5B00-BD5F47C0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56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Google Shape;98;p15">
            <a:extLst>
              <a:ext uri="{FF2B5EF4-FFF2-40B4-BE49-F238E27FC236}">
                <a16:creationId xmlns:a16="http://schemas.microsoft.com/office/drawing/2014/main" id="{72420A91-D167-CCF1-27A0-51901880C418}"/>
              </a:ext>
            </a:extLst>
          </p:cNvPr>
          <p:cNvSpPr txBox="1"/>
          <p:nvPr userDrawn="1"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City scene analysis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labelExamples">
            <a:hlinkClick r:id="" action="ppaction://media"/>
            <a:extLst>
              <a:ext uri="{FF2B5EF4-FFF2-40B4-BE49-F238E27FC236}">
                <a16:creationId xmlns:a16="http://schemas.microsoft.com/office/drawing/2014/main" id="{9C3EC799-6632-36E9-2DF0-79E2929B100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9951" y="1846376"/>
            <a:ext cx="6204097" cy="3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Google Shape;98;p15">
            <a:extLst>
              <a:ext uri="{FF2B5EF4-FFF2-40B4-BE49-F238E27FC236}">
                <a16:creationId xmlns:a16="http://schemas.microsoft.com/office/drawing/2014/main" id="{72420A91-D167-CCF1-27A0-51901880C418}"/>
              </a:ext>
            </a:extLst>
          </p:cNvPr>
          <p:cNvSpPr txBox="1"/>
          <p:nvPr userDrawn="1"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Indoor scene reconstruction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E7FA85-E7ED-1EBC-D57B-F1C38726E7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" b="49788"/>
          <a:stretch/>
        </p:blipFill>
        <p:spPr bwMode="auto">
          <a:xfrm>
            <a:off x="824139" y="1823425"/>
            <a:ext cx="7317672" cy="28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42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Segmentation examples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3" name="Google Shape;98;p15">
            <a:extLst>
              <a:ext uri="{FF2B5EF4-FFF2-40B4-BE49-F238E27FC236}">
                <a16:creationId xmlns:a16="http://schemas.microsoft.com/office/drawing/2014/main" id="{72420A91-D167-CCF1-27A0-51901880C418}"/>
              </a:ext>
            </a:extLst>
          </p:cNvPr>
          <p:cNvSpPr txBox="1"/>
          <p:nvPr userDrawn="1"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Medical image processing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46" name="Picture 2" descr="Cell segmentation.: (A) Neurons injured with 38% strain and imaged... |  Download Scientific Diagram">
            <a:extLst>
              <a:ext uri="{FF2B5EF4-FFF2-40B4-BE49-F238E27FC236}">
                <a16:creationId xmlns:a16="http://schemas.microsoft.com/office/drawing/2014/main" id="{7F5F111D-7A0B-94C0-FE2A-5E2D52A8B8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15221" r="54485" b="1226"/>
          <a:stretch/>
        </p:blipFill>
        <p:spPr bwMode="auto">
          <a:xfrm>
            <a:off x="1525741" y="2016904"/>
            <a:ext cx="2617798" cy="275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ell segmentation.: (A) Neurons injured with 38% strain and imaged... |  Download Scientific Diagram">
            <a:extLst>
              <a:ext uri="{FF2B5EF4-FFF2-40B4-BE49-F238E27FC236}">
                <a16:creationId xmlns:a16="http://schemas.microsoft.com/office/drawing/2014/main" id="{C5B80EC5-DC12-C77A-E1D3-2F718900F6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8" t="16359" r="589" b="1831"/>
          <a:stretch/>
        </p:blipFill>
        <p:spPr bwMode="auto">
          <a:xfrm>
            <a:off x="4666053" y="2074381"/>
            <a:ext cx="2579398" cy="269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03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Brief History and Evolution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" name="Діаграма 7">
            <a:extLst>
              <a:ext uri="{FF2B5EF4-FFF2-40B4-BE49-F238E27FC236}">
                <a16:creationId xmlns:a16="http://schemas.microsoft.com/office/drawing/2014/main" id="{F14326B2-2312-2585-244F-C6B9581BD10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55264229"/>
              </p:ext>
            </p:extLst>
          </p:nvPr>
        </p:nvGraphicFramePr>
        <p:xfrm>
          <a:off x="384500" y="1363763"/>
          <a:ext cx="8175300" cy="363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6414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Brief History and Evolution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71" name="Google Shape;71;p11"/>
          <p:cNvSpPr txBox="1"/>
          <p:nvPr/>
        </p:nvSpPr>
        <p:spPr>
          <a:xfrm rot="1880861">
            <a:off x="1020668" y="2889682"/>
            <a:ext cx="199476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1"/>
          <p:cNvSpPr txBox="1"/>
          <p:nvPr/>
        </p:nvSpPr>
        <p:spPr>
          <a:xfrm rot="2992752">
            <a:off x="1910924" y="3360522"/>
            <a:ext cx="71927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71;p11">
            <a:extLst>
              <a:ext uri="{FF2B5EF4-FFF2-40B4-BE49-F238E27FC236}">
                <a16:creationId xmlns:a16="http://schemas.microsoft.com/office/drawing/2014/main" id="{BAE3ECC3-955C-8030-0DCB-BC4B257FAD35}"/>
              </a:ext>
            </a:extLst>
          </p:cNvPr>
          <p:cNvSpPr txBox="1"/>
          <p:nvPr userDrawn="1"/>
        </p:nvSpPr>
        <p:spPr>
          <a:xfrm rot="1522334">
            <a:off x="2299603" y="3134483"/>
            <a:ext cx="144018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K-MEANS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71;p11">
            <a:extLst>
              <a:ext uri="{FF2B5EF4-FFF2-40B4-BE49-F238E27FC236}">
                <a16:creationId xmlns:a16="http://schemas.microsoft.com/office/drawing/2014/main" id="{5CB28DEE-9C75-8DE0-F9DE-9A792EFD92EE}"/>
              </a:ext>
            </a:extLst>
          </p:cNvPr>
          <p:cNvSpPr txBox="1"/>
          <p:nvPr userDrawn="1"/>
        </p:nvSpPr>
        <p:spPr>
          <a:xfrm rot="20477552">
            <a:off x="2662239" y="3037479"/>
            <a:ext cx="17835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THRESHOLDING</a:t>
            </a:r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940CC9E8-3407-A895-D8C9-D2A615634C6E}"/>
              </a:ext>
            </a:extLst>
          </p:cNvPr>
          <p:cNvSpPr txBox="1"/>
          <p:nvPr userDrawn="1"/>
        </p:nvSpPr>
        <p:spPr>
          <a:xfrm>
            <a:off x="1250724" y="3497030"/>
            <a:ext cx="99687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WATERSHED</a:t>
            </a:r>
          </a:p>
        </p:txBody>
      </p:sp>
      <p:sp>
        <p:nvSpPr>
          <p:cNvPr id="6" name="Google Shape;71;p11">
            <a:extLst>
              <a:ext uri="{FF2B5EF4-FFF2-40B4-BE49-F238E27FC236}">
                <a16:creationId xmlns:a16="http://schemas.microsoft.com/office/drawing/2014/main" id="{71428629-CC37-D37B-4FE7-D3ECEBE9E7DD}"/>
              </a:ext>
            </a:extLst>
          </p:cNvPr>
          <p:cNvSpPr txBox="1"/>
          <p:nvPr userDrawn="1"/>
        </p:nvSpPr>
        <p:spPr>
          <a:xfrm rot="4643102">
            <a:off x="1543431" y="2748466"/>
            <a:ext cx="1533676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BINARIZATION</a:t>
            </a:r>
          </a:p>
        </p:txBody>
      </p:sp>
      <p:sp>
        <p:nvSpPr>
          <p:cNvPr id="7" name="Google Shape;71;p11">
            <a:extLst>
              <a:ext uri="{FF2B5EF4-FFF2-40B4-BE49-F238E27FC236}">
                <a16:creationId xmlns:a16="http://schemas.microsoft.com/office/drawing/2014/main" id="{65EF956D-7855-897E-84A6-1D5EE36FA79D}"/>
              </a:ext>
            </a:extLst>
          </p:cNvPr>
          <p:cNvSpPr txBox="1"/>
          <p:nvPr userDrawn="1"/>
        </p:nvSpPr>
        <p:spPr>
          <a:xfrm>
            <a:off x="1335546" y="3246685"/>
            <a:ext cx="63527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CANNY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71;p11">
            <a:extLst>
              <a:ext uri="{FF2B5EF4-FFF2-40B4-BE49-F238E27FC236}">
                <a16:creationId xmlns:a16="http://schemas.microsoft.com/office/drawing/2014/main" id="{02AC6612-C18F-25E4-69D4-C8BCD69BD015}"/>
              </a:ext>
            </a:extLst>
          </p:cNvPr>
          <p:cNvSpPr txBox="1"/>
          <p:nvPr userDrawn="1"/>
        </p:nvSpPr>
        <p:spPr>
          <a:xfrm>
            <a:off x="1682054" y="3702072"/>
            <a:ext cx="144018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CRF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3;p11">
            <a:extLst>
              <a:ext uri="{FF2B5EF4-FFF2-40B4-BE49-F238E27FC236}">
                <a16:creationId xmlns:a16="http://schemas.microsoft.com/office/drawing/2014/main" id="{9BD4FC2F-C28E-35B1-5A5F-479C73558A42}"/>
              </a:ext>
            </a:extLst>
          </p:cNvPr>
          <p:cNvSpPr txBox="1"/>
          <p:nvPr userDrawn="1"/>
        </p:nvSpPr>
        <p:spPr>
          <a:xfrm>
            <a:off x="2046955" y="3724650"/>
            <a:ext cx="164696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SUPERPIXEL</a:t>
            </a:r>
            <a:endParaRPr sz="12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73;p11">
            <a:extLst>
              <a:ext uri="{FF2B5EF4-FFF2-40B4-BE49-F238E27FC236}">
                <a16:creationId xmlns:a16="http://schemas.microsoft.com/office/drawing/2014/main" id="{0561067E-7204-7E8A-5B66-28CFE744E6FE}"/>
              </a:ext>
            </a:extLst>
          </p:cNvPr>
          <p:cNvSpPr txBox="1"/>
          <p:nvPr userDrawn="1"/>
        </p:nvSpPr>
        <p:spPr>
          <a:xfrm rot="17658579">
            <a:off x="2179438" y="4064849"/>
            <a:ext cx="64747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KNN</a:t>
            </a:r>
          </a:p>
        </p:txBody>
      </p:sp>
      <p:sp>
        <p:nvSpPr>
          <p:cNvPr id="21" name="Google Shape;71;p11">
            <a:extLst>
              <a:ext uri="{FF2B5EF4-FFF2-40B4-BE49-F238E27FC236}">
                <a16:creationId xmlns:a16="http://schemas.microsoft.com/office/drawing/2014/main" id="{ADFDE1B7-2188-EDE3-A6D9-6D94B624D399}"/>
              </a:ext>
            </a:extLst>
          </p:cNvPr>
          <p:cNvSpPr txBox="1"/>
          <p:nvPr userDrawn="1"/>
        </p:nvSpPr>
        <p:spPr>
          <a:xfrm rot="1142473">
            <a:off x="6283458" y="3351202"/>
            <a:ext cx="169046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SEGNET</a:t>
            </a:r>
          </a:p>
        </p:txBody>
      </p:sp>
      <p:sp>
        <p:nvSpPr>
          <p:cNvPr id="22" name="Google Shape;72;p11">
            <a:extLst>
              <a:ext uri="{FF2B5EF4-FFF2-40B4-BE49-F238E27FC236}">
                <a16:creationId xmlns:a16="http://schemas.microsoft.com/office/drawing/2014/main" id="{15C91522-4886-4062-515D-01DE90A1A939}"/>
              </a:ext>
            </a:extLst>
          </p:cNvPr>
          <p:cNvSpPr txBox="1"/>
          <p:nvPr userDrawn="1"/>
        </p:nvSpPr>
        <p:spPr>
          <a:xfrm rot="18785981">
            <a:off x="5592673" y="2871811"/>
            <a:ext cx="158471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EFFICIENT_PS</a:t>
            </a:r>
            <a:endParaRPr sz="1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71;p11">
            <a:extLst>
              <a:ext uri="{FF2B5EF4-FFF2-40B4-BE49-F238E27FC236}">
                <a16:creationId xmlns:a16="http://schemas.microsoft.com/office/drawing/2014/main" id="{6285D5D6-1ED6-1A34-FBAE-406A47FA0062}"/>
              </a:ext>
            </a:extLst>
          </p:cNvPr>
          <p:cNvSpPr txBox="1"/>
          <p:nvPr userDrawn="1"/>
        </p:nvSpPr>
        <p:spPr>
          <a:xfrm rot="1522334">
            <a:off x="6121983" y="3451208"/>
            <a:ext cx="100534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GANs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71;p11">
            <a:extLst>
              <a:ext uri="{FF2B5EF4-FFF2-40B4-BE49-F238E27FC236}">
                <a16:creationId xmlns:a16="http://schemas.microsoft.com/office/drawing/2014/main" id="{B0182D17-5370-2EBF-0C28-72EBD7D6819C}"/>
              </a:ext>
            </a:extLst>
          </p:cNvPr>
          <p:cNvSpPr txBox="1"/>
          <p:nvPr userDrawn="1"/>
        </p:nvSpPr>
        <p:spPr>
          <a:xfrm rot="20477552">
            <a:off x="6072364" y="2497179"/>
            <a:ext cx="94678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FCN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71;p11">
            <a:extLst>
              <a:ext uri="{FF2B5EF4-FFF2-40B4-BE49-F238E27FC236}">
                <a16:creationId xmlns:a16="http://schemas.microsoft.com/office/drawing/2014/main" id="{694B79B2-7537-1E9E-B928-F264EC558015}"/>
              </a:ext>
            </a:extLst>
          </p:cNvPr>
          <p:cNvSpPr txBox="1"/>
          <p:nvPr userDrawn="1"/>
        </p:nvSpPr>
        <p:spPr>
          <a:xfrm rot="19000963">
            <a:off x="6506702" y="3746050"/>
            <a:ext cx="119770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MASK2FORMER</a:t>
            </a:r>
            <a:endParaRPr sz="9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71;p11">
            <a:extLst>
              <a:ext uri="{FF2B5EF4-FFF2-40B4-BE49-F238E27FC236}">
                <a16:creationId xmlns:a16="http://schemas.microsoft.com/office/drawing/2014/main" id="{4559B7BC-D1E6-697A-0939-23BA7441570A}"/>
              </a:ext>
            </a:extLst>
          </p:cNvPr>
          <p:cNvSpPr txBox="1"/>
          <p:nvPr userDrawn="1"/>
        </p:nvSpPr>
        <p:spPr>
          <a:xfrm>
            <a:off x="5848945" y="3654965"/>
            <a:ext cx="1093092" cy="34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ONEFORMER</a:t>
            </a:r>
            <a:endParaRPr sz="10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71;p11">
            <a:extLst>
              <a:ext uri="{FF2B5EF4-FFF2-40B4-BE49-F238E27FC236}">
                <a16:creationId xmlns:a16="http://schemas.microsoft.com/office/drawing/2014/main" id="{73767EE2-8E17-A2E7-DBC4-461311D0F51B}"/>
              </a:ext>
            </a:extLst>
          </p:cNvPr>
          <p:cNvSpPr txBox="1"/>
          <p:nvPr userDrawn="1"/>
        </p:nvSpPr>
        <p:spPr>
          <a:xfrm rot="1062057">
            <a:off x="5681815" y="3910291"/>
            <a:ext cx="100534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UPSNET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73;p11">
            <a:extLst>
              <a:ext uri="{FF2B5EF4-FFF2-40B4-BE49-F238E27FC236}">
                <a16:creationId xmlns:a16="http://schemas.microsoft.com/office/drawing/2014/main" id="{CBCBBDDC-594F-9EC3-9967-D910DEA7A223}"/>
              </a:ext>
            </a:extLst>
          </p:cNvPr>
          <p:cNvSpPr txBox="1"/>
          <p:nvPr userDrawn="1"/>
        </p:nvSpPr>
        <p:spPr>
          <a:xfrm>
            <a:off x="6756837" y="2889701"/>
            <a:ext cx="91271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U-NET</a:t>
            </a:r>
          </a:p>
        </p:txBody>
      </p:sp>
      <p:sp>
        <p:nvSpPr>
          <p:cNvPr id="29" name="Google Shape;73;p11">
            <a:extLst>
              <a:ext uri="{FF2B5EF4-FFF2-40B4-BE49-F238E27FC236}">
                <a16:creationId xmlns:a16="http://schemas.microsoft.com/office/drawing/2014/main" id="{38DA0E57-1689-1050-5751-2EE666669378}"/>
              </a:ext>
            </a:extLst>
          </p:cNvPr>
          <p:cNvSpPr txBox="1"/>
          <p:nvPr userDrawn="1"/>
        </p:nvSpPr>
        <p:spPr>
          <a:xfrm rot="2713720">
            <a:off x="6999840" y="3545992"/>
            <a:ext cx="114968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DEEPLAB</a:t>
            </a:r>
            <a:endParaRPr sz="12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71;p11">
            <a:extLst>
              <a:ext uri="{FF2B5EF4-FFF2-40B4-BE49-F238E27FC236}">
                <a16:creationId xmlns:a16="http://schemas.microsoft.com/office/drawing/2014/main" id="{E978D77A-A2DB-5729-0DE1-FFC0611E4CC4}"/>
              </a:ext>
            </a:extLst>
          </p:cNvPr>
          <p:cNvSpPr txBox="1"/>
          <p:nvPr userDrawn="1"/>
        </p:nvSpPr>
        <p:spPr>
          <a:xfrm rot="20817966">
            <a:off x="5351039" y="2951257"/>
            <a:ext cx="100534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 RCNN</a:t>
            </a:r>
            <a:endParaRPr sz="1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Пряма сполучна лінія 31">
            <a:extLst>
              <a:ext uri="{FF2B5EF4-FFF2-40B4-BE49-F238E27FC236}">
                <a16:creationId xmlns:a16="http://schemas.microsoft.com/office/drawing/2014/main" id="{A6A163B1-B16D-395B-442B-7FE3DBC5BFD3}"/>
              </a:ext>
            </a:extLst>
          </p:cNvPr>
          <p:cNvCxnSpPr/>
          <p:nvPr userDrawn="1"/>
        </p:nvCxnSpPr>
        <p:spPr>
          <a:xfrm>
            <a:off x="4530199" y="1604119"/>
            <a:ext cx="0" cy="3150761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71;p11">
            <a:extLst>
              <a:ext uri="{FF2B5EF4-FFF2-40B4-BE49-F238E27FC236}">
                <a16:creationId xmlns:a16="http://schemas.microsoft.com/office/drawing/2014/main" id="{AD6324A4-C2CA-AFC4-7256-BF8C4EB44901}"/>
              </a:ext>
            </a:extLst>
          </p:cNvPr>
          <p:cNvSpPr txBox="1"/>
          <p:nvPr userDrawn="1"/>
        </p:nvSpPr>
        <p:spPr>
          <a:xfrm>
            <a:off x="2120917" y="1413999"/>
            <a:ext cx="143310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71;p11">
            <a:extLst>
              <a:ext uri="{FF2B5EF4-FFF2-40B4-BE49-F238E27FC236}">
                <a16:creationId xmlns:a16="http://schemas.microsoft.com/office/drawing/2014/main" id="{0C2D9834-336D-9E0D-92A5-A777005D221A}"/>
              </a:ext>
            </a:extLst>
          </p:cNvPr>
          <p:cNvSpPr txBox="1"/>
          <p:nvPr userDrawn="1"/>
        </p:nvSpPr>
        <p:spPr>
          <a:xfrm>
            <a:off x="5693613" y="1444130"/>
            <a:ext cx="199476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" name="Пряма сполучна лінія 34">
            <a:extLst>
              <a:ext uri="{FF2B5EF4-FFF2-40B4-BE49-F238E27FC236}">
                <a16:creationId xmlns:a16="http://schemas.microsoft.com/office/drawing/2014/main" id="{54E515BF-44FD-D492-0958-1F7E2EB4C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1434" y="1954203"/>
            <a:ext cx="7152491" cy="0"/>
          </a:xfrm>
          <a:prstGeom prst="line">
            <a:avLst/>
          </a:prstGeom>
          <a:ln>
            <a:solidFill>
              <a:srgbClr val="CC8D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42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>
  <p:cSld name="MAIN_POIN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Yaroslav Tereshchenko</a:t>
            </a:r>
          </a:p>
        </p:txBody>
      </p:sp>
      <p:sp>
        <p:nvSpPr>
          <p:cNvPr id="33" name="Google Shape;33;p8"/>
          <p:cNvSpPr txBox="1"/>
          <p:nvPr/>
        </p:nvSpPr>
        <p:spPr>
          <a:xfrm>
            <a:off x="3858475" y="1591200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Senior CV/ML Developer at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Svitla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PhD in Applied Mathematics. He teaches at the Taras Shevchenko National University of Kyiv, at the Faculty of Computer Sciences and Cybernetics. 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36575"/>
            <a:ext cx="3000000" cy="30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Зображення, що містить Обличчя людини, особа, дерево, одежа&#10;&#10;Автоматично згенерований опис">
            <a:extLst>
              <a:ext uri="{FF2B5EF4-FFF2-40B4-BE49-F238E27FC236}">
                <a16:creationId xmlns:a16="http://schemas.microsoft.com/office/drawing/2014/main" id="{CB116EEE-F1E2-07E7-70AE-CBDC1306B3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599" y="1136575"/>
            <a:ext cx="3007353" cy="3067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Segmentation types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9E97AE97-36CB-36F9-16CD-675E7CAAC83D}"/>
              </a:ext>
            </a:extLst>
          </p:cNvPr>
          <p:cNvSpPr txBox="1"/>
          <p:nvPr userDrawn="1"/>
        </p:nvSpPr>
        <p:spPr>
          <a:xfrm>
            <a:off x="3156118" y="1734593"/>
            <a:ext cx="18959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Segmentation</a:t>
            </a: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4F177CE8-E28F-73D1-31A0-E323AA0E886F}"/>
              </a:ext>
            </a:extLst>
          </p:cNvPr>
          <p:cNvSpPr txBox="1"/>
          <p:nvPr userDrawn="1"/>
        </p:nvSpPr>
        <p:spPr>
          <a:xfrm>
            <a:off x="5262299" y="1734594"/>
            <a:ext cx="2074382" cy="73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0" name="Picture 2" descr="Image Segmentation: Deep Learning vs Traditional [Guide]">
            <a:extLst>
              <a:ext uri="{FF2B5EF4-FFF2-40B4-BE49-F238E27FC236}">
                <a16:creationId xmlns:a16="http://schemas.microsoft.com/office/drawing/2014/main" id="{123DC9BD-70AB-1582-9F0B-E62A92FED4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5" t="18829" r="5452" b="55217"/>
          <a:stretch/>
        </p:blipFill>
        <p:spPr bwMode="auto">
          <a:xfrm>
            <a:off x="2996021" y="2678036"/>
            <a:ext cx="2216185" cy="1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Segmentation: Deep Learning vs Traditional [Guide]">
            <a:extLst>
              <a:ext uri="{FF2B5EF4-FFF2-40B4-BE49-F238E27FC236}">
                <a16:creationId xmlns:a16="http://schemas.microsoft.com/office/drawing/2014/main" id="{0B6D42FC-B87D-1398-2077-A504BBB905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9243" r="52683" b="55169"/>
          <a:stretch/>
        </p:blipFill>
        <p:spPr bwMode="auto">
          <a:xfrm>
            <a:off x="809729" y="2696171"/>
            <a:ext cx="2186292" cy="144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Segmentation: Deep Learning vs Traditional [Guide]">
            <a:extLst>
              <a:ext uri="{FF2B5EF4-FFF2-40B4-BE49-F238E27FC236}">
                <a16:creationId xmlns:a16="http://schemas.microsoft.com/office/drawing/2014/main" id="{243E2F06-27A7-56D4-5B37-DDD433CF3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55224" r="52061" b="18871"/>
          <a:stretch/>
        </p:blipFill>
        <p:spPr bwMode="auto">
          <a:xfrm>
            <a:off x="5182313" y="2696171"/>
            <a:ext cx="2234355" cy="1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65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723550" y="1539343"/>
            <a:ext cx="34674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Definition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Classifying each pixel in an image into a predefined category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Purpose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To understand the scene at a global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Example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Identifying roads, buildings, and trees in a landscape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Challenge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Does not differentiate between individual objects of the same class.</a:t>
            </a:r>
          </a:p>
        </p:txBody>
      </p:sp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Segmentation types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9E00A12A-B543-B851-EFC0-3A92FF1383C4}"/>
              </a:ext>
            </a:extLst>
          </p:cNvPr>
          <p:cNvSpPr/>
          <p:nvPr userDrawn="1"/>
        </p:nvSpPr>
        <p:spPr>
          <a:xfrm>
            <a:off x="5092315" y="1621071"/>
            <a:ext cx="158100" cy="158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45285FFA-0A92-54A6-E383-21AF41AA5F7C}"/>
              </a:ext>
            </a:extLst>
          </p:cNvPr>
          <p:cNvSpPr txBox="1"/>
          <p:nvPr userDrawn="1"/>
        </p:nvSpPr>
        <p:spPr>
          <a:xfrm>
            <a:off x="5368316" y="1481866"/>
            <a:ext cx="34674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Definition: Identifying each distinct object of interest in an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Purpose: To recognize and delineate individual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Example: Distinguishing between two intersected cars from parking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Challenge: Does not classify the 'stuff' (amorphous background elements like sky, road)</a:t>
            </a:r>
          </a:p>
        </p:txBody>
      </p:sp>
    </p:spTree>
    <p:extLst>
      <p:ext uri="{BB962C8B-B14F-4D97-AF65-F5344CB8AC3E}">
        <p14:creationId xmlns:p14="http://schemas.microsoft.com/office/powerpoint/2010/main" val="3666438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22523" y="1992519"/>
            <a:ext cx="42466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Classifying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each pixel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in an image into a predefined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category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4AD50D0-8A3E-9C09-4CF0-FFE725FAEA1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2" t="14713" r="800" b="3350"/>
          <a:stretch/>
        </p:blipFill>
        <p:spPr bwMode="auto">
          <a:xfrm>
            <a:off x="5387124" y="1374280"/>
            <a:ext cx="2677094" cy="32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29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22523" y="1992519"/>
            <a:ext cx="42466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Classifying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each pixel 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in an image into a predefined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category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C2B272D-2092-B0CE-D87F-2BB8FD72A59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2" t="14713" r="800" b="3350"/>
          <a:stretch/>
        </p:blipFill>
        <p:spPr bwMode="auto">
          <a:xfrm>
            <a:off x="5387124" y="1374280"/>
            <a:ext cx="2677094" cy="32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9;p25">
            <a:extLst>
              <a:ext uri="{FF2B5EF4-FFF2-40B4-BE49-F238E27FC236}">
                <a16:creationId xmlns:a16="http://schemas.microsoft.com/office/drawing/2014/main" id="{B31809F0-4E65-8A94-7963-F391AEF3AB5D}"/>
              </a:ext>
            </a:extLst>
          </p:cNvPr>
          <p:cNvSpPr txBox="1"/>
          <p:nvPr userDrawn="1"/>
        </p:nvSpPr>
        <p:spPr>
          <a:xfrm>
            <a:off x="422523" y="3504182"/>
            <a:ext cx="42466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Does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differentiate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 between individual objects of the same class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і дані 3">
                <a:extLst>
                  <a:ext uri="{FF2B5EF4-FFF2-40B4-BE49-F238E27FC236}">
                    <a16:creationId xmlns:a16="http://schemas.microsoft.com/office/drawing/2014/main" id="{95AD38B5-AC89-2F4B-9FFC-63F01DC56F87}"/>
                  </a:ext>
                </a:extLst>
              </p14:cNvPr>
              <p14:cNvContentPartPr/>
              <p14:nvPr userDrawn="1"/>
            </p14:nvContentPartPr>
            <p14:xfrm>
              <a:off x="4310805" y="3479986"/>
              <a:ext cx="1793160" cy="344880"/>
            </p14:xfrm>
          </p:contentPart>
        </mc:Choice>
        <mc:Fallback>
          <p:pic>
            <p:nvPicPr>
              <p:cNvPr id="4" name="Рукописні дані 3">
                <a:extLst>
                  <a:ext uri="{FF2B5EF4-FFF2-40B4-BE49-F238E27FC236}">
                    <a16:creationId xmlns:a16="http://schemas.microsoft.com/office/drawing/2014/main" id="{95AD38B5-AC89-2F4B-9FFC-63F01DC56F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1805" y="3471346"/>
                <a:ext cx="181080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і дані 4">
                <a:extLst>
                  <a:ext uri="{FF2B5EF4-FFF2-40B4-BE49-F238E27FC236}">
                    <a16:creationId xmlns:a16="http://schemas.microsoft.com/office/drawing/2014/main" id="{F80B810E-770C-6A8F-9A94-45599F8DD160}"/>
                  </a:ext>
                </a:extLst>
              </p14:cNvPr>
              <p14:cNvContentPartPr/>
              <p14:nvPr userDrawn="1"/>
            </p14:nvContentPartPr>
            <p14:xfrm>
              <a:off x="4331685" y="3880666"/>
              <a:ext cx="2862360" cy="393840"/>
            </p14:xfrm>
          </p:contentPart>
        </mc:Choice>
        <mc:Fallback>
          <p:pic>
            <p:nvPicPr>
              <p:cNvPr id="5" name="Рукописні дані 4">
                <a:extLst>
                  <a:ext uri="{FF2B5EF4-FFF2-40B4-BE49-F238E27FC236}">
                    <a16:creationId xmlns:a16="http://schemas.microsoft.com/office/drawing/2014/main" id="{F80B810E-770C-6A8F-9A94-45599F8DD1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2685" y="3872026"/>
                <a:ext cx="288000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359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How do they work?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F358C26-BD3B-FC64-A502-F734B76814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" y="1784732"/>
            <a:ext cx="7017367" cy="31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85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How do they work?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33EE09-2ACD-29ED-F4D2-F76D4A50E5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55" y="1796983"/>
            <a:ext cx="6496490" cy="31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832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Using convolutional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2D880A0-78E4-1389-F063-B5A379AC31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09" y="1971569"/>
            <a:ext cx="7599782" cy="28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07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Fully convolutional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F97D0E3-D076-E98A-B6FE-1AFB85DB00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22" y="1982957"/>
            <a:ext cx="7680556" cy="288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48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Useful layers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0F5101C-EF69-5979-E7E2-11DC31D4FB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91" y="2144269"/>
            <a:ext cx="1177712" cy="235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020E1006-8083-1567-5DC4-711E4CCF4B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35" y="2563986"/>
            <a:ext cx="4500989" cy="19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A1FBD-3F07-7B8E-6AC3-A9286AC3DCD3}"/>
              </a:ext>
            </a:extLst>
          </p:cNvPr>
          <p:cNvSpPr txBox="1"/>
          <p:nvPr userDrawn="1"/>
        </p:nvSpPr>
        <p:spPr>
          <a:xfrm>
            <a:off x="1923283" y="1847263"/>
            <a:ext cx="14447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Pooling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86728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+mn-lt"/>
                <a:ea typeface="Helvetica Neue"/>
                <a:cs typeface="Helvetica Neue"/>
                <a:sym typeface="Helvetica Neue"/>
              </a:rPr>
              <a:t>UnPooling</a:t>
            </a:r>
            <a:endParaRPr lang="en-US" sz="18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5E54EC2-0585-130E-9C42-695B20AC0F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258" y="1292578"/>
            <a:ext cx="4544988" cy="14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5FD8C2B7-080F-BACC-825B-37522D1B77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71" y="2749973"/>
            <a:ext cx="4549275" cy="19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2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speaker" preserve="1">
  <p:cSld name="1_about speak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/>
        </p:nvSpPr>
        <p:spPr>
          <a:xfrm>
            <a:off x="381144" y="417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&lt;</a:t>
            </a:r>
            <a:r>
              <a:rPr lang="ru" sz="1700" b="1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ABOUT SPEAKER</a:t>
            </a:r>
            <a:r>
              <a:rPr lang="ru" sz="1700" b="1" dirty="0">
                <a:solidFill>
                  <a:srgbClr val="CC8DEC"/>
                </a:solidFill>
                <a:latin typeface="+mj-lt"/>
                <a:ea typeface="Helvetica Neue"/>
                <a:cs typeface="Helvetica Neue"/>
                <a:sym typeface="Helvetica Neue"/>
              </a:rPr>
              <a:t>&gt;</a:t>
            </a:r>
            <a:endParaRPr sz="1700" b="1" dirty="0">
              <a:solidFill>
                <a:srgbClr val="CC8DEC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/>
        </p:nvSpPr>
        <p:spPr>
          <a:xfrm>
            <a:off x="3843049" y="952375"/>
            <a:ext cx="5159871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Bohdan </a:t>
            </a:r>
            <a:r>
              <a:rPr lang="en-US" sz="3600" b="1" dirty="0" err="1">
                <a:solidFill>
                  <a:schemeClr val="lt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Bobyl</a:t>
            </a:r>
            <a:endParaRPr lang="en-US"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8"/>
          <p:cNvSpPr txBox="1"/>
          <p:nvPr/>
        </p:nvSpPr>
        <p:spPr>
          <a:xfrm>
            <a:off x="3858475" y="1591200"/>
            <a:ext cx="4786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5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Research Lead at Squad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Lecturer at the Taras Shevchenko National University of Kyiv, at the Faculty of Computer Sciences and Cybernetics.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Has more than 10 years of CV/ML/DL experience.</a:t>
            </a:r>
          </a:p>
        </p:txBody>
      </p:sp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516600" y="1146225"/>
            <a:ext cx="3000000" cy="30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3200" y="4180900"/>
            <a:ext cx="695051" cy="6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Зображення, що містить Обличчя людини, Борода людини, особа, волосся на обличчі&#10;&#10;Автоматично згенерований опис">
            <a:extLst>
              <a:ext uri="{FF2B5EF4-FFF2-40B4-BE49-F238E27FC236}">
                <a16:creationId xmlns:a16="http://schemas.microsoft.com/office/drawing/2014/main" id="{DEDEC11B-CC31-290A-33C8-81CE8911E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600" y="1146224"/>
            <a:ext cx="3007352" cy="30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83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Transpose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convolution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CBAC891-6125-80DA-F647-A72C1A8921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36" y="1275087"/>
            <a:ext cx="4278213" cy="18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97981A7-1E38-5052-552A-FA75B125F5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36" y="3170253"/>
            <a:ext cx="4205919" cy="15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7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Transpose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convolution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B38F77A-AAB4-7C74-FC29-F124787D9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53" y="1570873"/>
            <a:ext cx="6185648" cy="3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07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8337" y="1607168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6;p10">
            <a:extLst>
              <a:ext uri="{FF2B5EF4-FFF2-40B4-BE49-F238E27FC236}">
                <a16:creationId xmlns:a16="http://schemas.microsoft.com/office/drawing/2014/main" id="{C8107A19-C784-FCC2-3AE4-C55DCA094A8A}"/>
              </a:ext>
            </a:extLst>
          </p:cNvPr>
          <p:cNvSpPr txBox="1"/>
          <p:nvPr userDrawn="1"/>
        </p:nvSpPr>
        <p:spPr>
          <a:xfrm>
            <a:off x="948232" y="1470668"/>
            <a:ext cx="786516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MSE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53;p10">
            <a:extLst>
              <a:ext uri="{FF2B5EF4-FFF2-40B4-BE49-F238E27FC236}">
                <a16:creationId xmlns:a16="http://schemas.microsoft.com/office/drawing/2014/main" id="{8CAEF907-41BE-1FEC-E0B6-E8CCB5C9A3A9}"/>
              </a:ext>
            </a:extLst>
          </p:cNvPr>
          <p:cNvSpPr/>
          <p:nvPr userDrawn="1"/>
        </p:nvSpPr>
        <p:spPr>
          <a:xfrm>
            <a:off x="558337" y="227476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6;p10">
            <a:extLst>
              <a:ext uri="{FF2B5EF4-FFF2-40B4-BE49-F238E27FC236}">
                <a16:creationId xmlns:a16="http://schemas.microsoft.com/office/drawing/2014/main" id="{AF943A69-0D70-C8B3-C5EB-248C3A650295}"/>
              </a:ext>
            </a:extLst>
          </p:cNvPr>
          <p:cNvSpPr txBox="1"/>
          <p:nvPr userDrawn="1"/>
        </p:nvSpPr>
        <p:spPr>
          <a:xfrm>
            <a:off x="948232" y="2138266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MAE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53;p10">
            <a:extLst>
              <a:ext uri="{FF2B5EF4-FFF2-40B4-BE49-F238E27FC236}">
                <a16:creationId xmlns:a16="http://schemas.microsoft.com/office/drawing/2014/main" id="{218BC80F-A9BA-6114-4AC9-056CE51946EF}"/>
              </a:ext>
            </a:extLst>
          </p:cNvPr>
          <p:cNvSpPr/>
          <p:nvPr userDrawn="1"/>
        </p:nvSpPr>
        <p:spPr>
          <a:xfrm>
            <a:off x="558337" y="28633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6;p10">
            <a:extLst>
              <a:ext uri="{FF2B5EF4-FFF2-40B4-BE49-F238E27FC236}">
                <a16:creationId xmlns:a16="http://schemas.microsoft.com/office/drawing/2014/main" id="{E7460E1F-C1EC-2915-B455-CF2F7525ECE4}"/>
              </a:ext>
            </a:extLst>
          </p:cNvPr>
          <p:cNvSpPr txBox="1"/>
          <p:nvPr userDrawn="1"/>
        </p:nvSpPr>
        <p:spPr>
          <a:xfrm>
            <a:off x="948232" y="272681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Categorical cross-entropy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3;p10">
            <a:extLst>
              <a:ext uri="{FF2B5EF4-FFF2-40B4-BE49-F238E27FC236}">
                <a16:creationId xmlns:a16="http://schemas.microsoft.com/office/drawing/2014/main" id="{E9475666-9205-CAC7-E2F5-F8272636064B}"/>
              </a:ext>
            </a:extLst>
          </p:cNvPr>
          <p:cNvSpPr/>
          <p:nvPr userDrawn="1"/>
        </p:nvSpPr>
        <p:spPr>
          <a:xfrm>
            <a:off x="558337" y="337281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6;p10">
            <a:extLst>
              <a:ext uri="{FF2B5EF4-FFF2-40B4-BE49-F238E27FC236}">
                <a16:creationId xmlns:a16="http://schemas.microsoft.com/office/drawing/2014/main" id="{7CCCBB6E-51F7-85AC-A14C-9C88EBB0CC25}"/>
              </a:ext>
            </a:extLst>
          </p:cNvPr>
          <p:cNvSpPr txBox="1"/>
          <p:nvPr userDrawn="1"/>
        </p:nvSpPr>
        <p:spPr>
          <a:xfrm>
            <a:off x="948232" y="3236312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Dice-loss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53;p10">
            <a:extLst>
              <a:ext uri="{FF2B5EF4-FFF2-40B4-BE49-F238E27FC236}">
                <a16:creationId xmlns:a16="http://schemas.microsoft.com/office/drawing/2014/main" id="{18FC81D1-87B9-3ADF-D0FB-897F123FF4AB}"/>
              </a:ext>
            </a:extLst>
          </p:cNvPr>
          <p:cNvSpPr/>
          <p:nvPr userDrawn="1"/>
        </p:nvSpPr>
        <p:spPr>
          <a:xfrm>
            <a:off x="4307125" y="155816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6;p10">
            <a:extLst>
              <a:ext uri="{FF2B5EF4-FFF2-40B4-BE49-F238E27FC236}">
                <a16:creationId xmlns:a16="http://schemas.microsoft.com/office/drawing/2014/main" id="{3E556844-B5B5-B53A-E236-301131E91FC5}"/>
              </a:ext>
            </a:extLst>
          </p:cNvPr>
          <p:cNvSpPr txBox="1"/>
          <p:nvPr userDrawn="1"/>
        </p:nvSpPr>
        <p:spPr>
          <a:xfrm>
            <a:off x="4697020" y="142166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IOU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53;p10">
            <a:extLst>
              <a:ext uri="{FF2B5EF4-FFF2-40B4-BE49-F238E27FC236}">
                <a16:creationId xmlns:a16="http://schemas.microsoft.com/office/drawing/2014/main" id="{EAE253C8-4562-E55D-62AE-6830027359DC}"/>
              </a:ext>
            </a:extLst>
          </p:cNvPr>
          <p:cNvSpPr/>
          <p:nvPr userDrawn="1"/>
        </p:nvSpPr>
        <p:spPr>
          <a:xfrm>
            <a:off x="4307125" y="219571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6;p10">
            <a:extLst>
              <a:ext uri="{FF2B5EF4-FFF2-40B4-BE49-F238E27FC236}">
                <a16:creationId xmlns:a16="http://schemas.microsoft.com/office/drawing/2014/main" id="{EFCD0727-DD48-3E0D-A9FB-4BEDA842BA51}"/>
              </a:ext>
            </a:extLst>
          </p:cNvPr>
          <p:cNvSpPr txBox="1"/>
          <p:nvPr userDrawn="1"/>
        </p:nvSpPr>
        <p:spPr>
          <a:xfrm>
            <a:off x="4697020" y="2059216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GIOU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74861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2494BC9-2804-5031-E80A-6BA0D9ADD9B6}"/>
              </a:ext>
            </a:extLst>
          </p:cNvPr>
          <p:cNvSpPr/>
          <p:nvPr userDrawn="1"/>
        </p:nvSpPr>
        <p:spPr>
          <a:xfrm>
            <a:off x="6746108" y="2001923"/>
            <a:ext cx="1008452" cy="1424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Прямокутник 52">
            <a:extLst>
              <a:ext uri="{FF2B5EF4-FFF2-40B4-BE49-F238E27FC236}">
                <a16:creationId xmlns:a16="http://schemas.microsoft.com/office/drawing/2014/main" id="{2929C84F-AA6A-6767-F45D-1E68D2563724}"/>
              </a:ext>
            </a:extLst>
          </p:cNvPr>
          <p:cNvSpPr/>
          <p:nvPr userDrawn="1"/>
        </p:nvSpPr>
        <p:spPr>
          <a:xfrm>
            <a:off x="6940309" y="1846040"/>
            <a:ext cx="1008452" cy="1424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Рукописні дані 53">
                <a:extLst>
                  <a:ext uri="{FF2B5EF4-FFF2-40B4-BE49-F238E27FC236}">
                    <a16:creationId xmlns:a16="http://schemas.microsoft.com/office/drawing/2014/main" id="{F139EC3C-9CB3-8BB1-6BBE-9BF2364C625D}"/>
                  </a:ext>
                </a:extLst>
              </p14:cNvPr>
              <p14:cNvContentPartPr/>
              <p14:nvPr userDrawn="1"/>
            </p14:nvContentPartPr>
            <p14:xfrm>
              <a:off x="7001049" y="2108588"/>
              <a:ext cx="713520" cy="1061640"/>
            </p14:xfrm>
          </p:contentPart>
        </mc:Choice>
        <mc:Fallback>
          <p:pic>
            <p:nvPicPr>
              <p:cNvPr id="54" name="Рукописні дані 53">
                <a:extLst>
                  <a:ext uri="{FF2B5EF4-FFF2-40B4-BE49-F238E27FC236}">
                    <a16:creationId xmlns:a16="http://schemas.microsoft.com/office/drawing/2014/main" id="{F139EC3C-9CB3-8BB1-6BBE-9BF2364C6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7049" y="2000588"/>
                <a:ext cx="821160" cy="127728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2" y="1371436"/>
            <a:ext cx="439173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Emphasizes larger errors more than smaller 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More sensitive to outliers compared to MAE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Squaring the errors can lead to overestimation of the impact of large errors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7;p8">
            <a:extLst>
              <a:ext uri="{FF2B5EF4-FFF2-40B4-BE49-F238E27FC236}">
                <a16:creationId xmlns:a16="http://schemas.microsoft.com/office/drawing/2014/main" id="{C0F81626-0E0B-B5E9-2FC6-90AD61B50461}"/>
              </a:ext>
            </a:extLst>
          </p:cNvPr>
          <p:cNvSpPr txBox="1"/>
          <p:nvPr userDrawn="1"/>
        </p:nvSpPr>
        <p:spPr>
          <a:xfrm>
            <a:off x="483512" y="2076146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7;p8">
            <a:extLst>
              <a:ext uri="{FF2B5EF4-FFF2-40B4-BE49-F238E27FC236}">
                <a16:creationId xmlns:a16="http://schemas.microsoft.com/office/drawing/2014/main" id="{BA2EB7D1-DDB3-6203-A8FB-42B62E1161EA}"/>
              </a:ext>
            </a:extLst>
          </p:cNvPr>
          <p:cNvSpPr txBox="1"/>
          <p:nvPr userDrawn="1"/>
        </p:nvSpPr>
        <p:spPr>
          <a:xfrm>
            <a:off x="475430" y="3036583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37;p8">
            <a:extLst>
              <a:ext uri="{FF2B5EF4-FFF2-40B4-BE49-F238E27FC236}">
                <a16:creationId xmlns:a16="http://schemas.microsoft.com/office/drawing/2014/main" id="{54C7083E-25BE-A457-84B0-A2D863810CEF}"/>
              </a:ext>
            </a:extLst>
          </p:cNvPr>
          <p:cNvSpPr txBox="1"/>
          <p:nvPr userDrawn="1"/>
        </p:nvSpPr>
        <p:spPr>
          <a:xfrm>
            <a:off x="475430" y="3495544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" name="Рисунок 62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5630ADD4-DE45-F6C3-974D-49B20F647E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07029" y="3690244"/>
            <a:ext cx="2961541" cy="81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06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2494BC9-2804-5031-E80A-6BA0D9ADD9B6}"/>
              </a:ext>
            </a:extLst>
          </p:cNvPr>
          <p:cNvSpPr/>
          <p:nvPr userDrawn="1"/>
        </p:nvSpPr>
        <p:spPr>
          <a:xfrm>
            <a:off x="6746108" y="2001923"/>
            <a:ext cx="1008452" cy="1424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Прямокутник 52">
            <a:extLst>
              <a:ext uri="{FF2B5EF4-FFF2-40B4-BE49-F238E27FC236}">
                <a16:creationId xmlns:a16="http://schemas.microsoft.com/office/drawing/2014/main" id="{2929C84F-AA6A-6767-F45D-1E68D2563724}"/>
              </a:ext>
            </a:extLst>
          </p:cNvPr>
          <p:cNvSpPr/>
          <p:nvPr userDrawn="1"/>
        </p:nvSpPr>
        <p:spPr>
          <a:xfrm>
            <a:off x="6940309" y="1846040"/>
            <a:ext cx="1008452" cy="1424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Рукописні дані 53">
                <a:extLst>
                  <a:ext uri="{FF2B5EF4-FFF2-40B4-BE49-F238E27FC236}">
                    <a16:creationId xmlns:a16="http://schemas.microsoft.com/office/drawing/2014/main" id="{F139EC3C-9CB3-8BB1-6BBE-9BF2364C625D}"/>
                  </a:ext>
                </a:extLst>
              </p14:cNvPr>
              <p14:cNvContentPartPr/>
              <p14:nvPr userDrawn="1"/>
            </p14:nvContentPartPr>
            <p14:xfrm>
              <a:off x="7001049" y="2108588"/>
              <a:ext cx="713520" cy="1061640"/>
            </p14:xfrm>
          </p:contentPart>
        </mc:Choice>
        <mc:Fallback>
          <p:pic>
            <p:nvPicPr>
              <p:cNvPr id="54" name="Рукописні дані 53">
                <a:extLst>
                  <a:ext uri="{FF2B5EF4-FFF2-40B4-BE49-F238E27FC236}">
                    <a16:creationId xmlns:a16="http://schemas.microsoft.com/office/drawing/2014/main" id="{F139EC3C-9CB3-8BB1-6BBE-9BF2364C6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7049" y="2000588"/>
                <a:ext cx="821160" cy="127728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4726027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Simple and easy to understand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Less sensitive to outliers compared to MSE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May not adequately reflect the performance in problems where error distribution is important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Linear error penalization might not be suitable for all applications</a:t>
            </a:r>
          </a:p>
        </p:txBody>
      </p:sp>
      <p:sp>
        <p:nvSpPr>
          <p:cNvPr id="58" name="Google Shape;37;p8">
            <a:extLst>
              <a:ext uri="{FF2B5EF4-FFF2-40B4-BE49-F238E27FC236}">
                <a16:creationId xmlns:a16="http://schemas.microsoft.com/office/drawing/2014/main" id="{C0F81626-0E0B-B5E9-2FC6-90AD61B50461}"/>
              </a:ext>
            </a:extLst>
          </p:cNvPr>
          <p:cNvSpPr txBox="1"/>
          <p:nvPr userDrawn="1"/>
        </p:nvSpPr>
        <p:spPr>
          <a:xfrm>
            <a:off x="483512" y="2076145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7;p8">
            <a:extLst>
              <a:ext uri="{FF2B5EF4-FFF2-40B4-BE49-F238E27FC236}">
                <a16:creationId xmlns:a16="http://schemas.microsoft.com/office/drawing/2014/main" id="{BA2EB7D1-DDB3-6203-A8FB-42B62E1161EA}"/>
              </a:ext>
            </a:extLst>
          </p:cNvPr>
          <p:cNvSpPr txBox="1"/>
          <p:nvPr userDrawn="1"/>
        </p:nvSpPr>
        <p:spPr>
          <a:xfrm>
            <a:off x="483512" y="3266627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37;p8">
            <a:extLst>
              <a:ext uri="{FF2B5EF4-FFF2-40B4-BE49-F238E27FC236}">
                <a16:creationId xmlns:a16="http://schemas.microsoft.com/office/drawing/2014/main" id="{54C7083E-25BE-A457-84B0-A2D863810CEF}"/>
              </a:ext>
            </a:extLst>
          </p:cNvPr>
          <p:cNvSpPr txBox="1"/>
          <p:nvPr userDrawn="1"/>
        </p:nvSpPr>
        <p:spPr>
          <a:xfrm>
            <a:off x="483512" y="4016654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2C040DC7-C3F9-34EC-77BC-8BBAC8AE3437}"/>
              </a:ext>
            </a:extLst>
          </p:cNvPr>
          <p:cNvSpPr txBox="1"/>
          <p:nvPr userDrawn="1"/>
        </p:nvSpPr>
        <p:spPr>
          <a:xfrm>
            <a:off x="475430" y="253666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C85B1CFF-F4E4-7E30-3021-8E607F38EA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4924" y="3708237"/>
            <a:ext cx="2824876" cy="7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2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472602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Categorical Cross-Entropy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Highly effective for multi-class classification problems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Penalizes incorrect classifications more heavily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Can be sensitive to imbalanced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Requires careful tuning of the learning rate</a:t>
            </a:r>
          </a:p>
        </p:txBody>
      </p:sp>
      <p:sp>
        <p:nvSpPr>
          <p:cNvPr id="58" name="Google Shape;37;p8">
            <a:extLst>
              <a:ext uri="{FF2B5EF4-FFF2-40B4-BE49-F238E27FC236}">
                <a16:creationId xmlns:a16="http://schemas.microsoft.com/office/drawing/2014/main" id="{C0F81626-0E0B-B5E9-2FC6-90AD61B50461}"/>
              </a:ext>
            </a:extLst>
          </p:cNvPr>
          <p:cNvSpPr txBox="1"/>
          <p:nvPr userDrawn="1"/>
        </p:nvSpPr>
        <p:spPr>
          <a:xfrm>
            <a:off x="483512" y="2076145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7;p8">
            <a:extLst>
              <a:ext uri="{FF2B5EF4-FFF2-40B4-BE49-F238E27FC236}">
                <a16:creationId xmlns:a16="http://schemas.microsoft.com/office/drawing/2014/main" id="{BA2EB7D1-DDB3-6203-A8FB-42B62E1161EA}"/>
              </a:ext>
            </a:extLst>
          </p:cNvPr>
          <p:cNvSpPr txBox="1"/>
          <p:nvPr userDrawn="1"/>
        </p:nvSpPr>
        <p:spPr>
          <a:xfrm>
            <a:off x="483512" y="351427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37;p8">
            <a:extLst>
              <a:ext uri="{FF2B5EF4-FFF2-40B4-BE49-F238E27FC236}">
                <a16:creationId xmlns:a16="http://schemas.microsoft.com/office/drawing/2014/main" id="{54C7083E-25BE-A457-84B0-A2D863810CEF}"/>
              </a:ext>
            </a:extLst>
          </p:cNvPr>
          <p:cNvSpPr txBox="1"/>
          <p:nvPr userDrawn="1"/>
        </p:nvSpPr>
        <p:spPr>
          <a:xfrm>
            <a:off x="496632" y="401249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2C040DC7-C3F9-34EC-77BC-8BBAC8AE3437}"/>
              </a:ext>
            </a:extLst>
          </p:cNvPr>
          <p:cNvSpPr txBox="1"/>
          <p:nvPr userDrawn="1"/>
        </p:nvSpPr>
        <p:spPr>
          <a:xfrm>
            <a:off x="483512" y="278082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Рисунок 4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ECC8121A-028C-7F82-6903-03E80C339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157" y="2510871"/>
            <a:ext cx="2789843" cy="8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23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2494BC9-2804-5031-E80A-6BA0D9ADD9B6}"/>
              </a:ext>
            </a:extLst>
          </p:cNvPr>
          <p:cNvSpPr/>
          <p:nvPr userDrawn="1"/>
        </p:nvSpPr>
        <p:spPr>
          <a:xfrm>
            <a:off x="7257386" y="1539226"/>
            <a:ext cx="475685" cy="661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Прямокутник 52">
            <a:extLst>
              <a:ext uri="{FF2B5EF4-FFF2-40B4-BE49-F238E27FC236}">
                <a16:creationId xmlns:a16="http://schemas.microsoft.com/office/drawing/2014/main" id="{2929C84F-AA6A-6767-F45D-1E68D2563724}"/>
              </a:ext>
            </a:extLst>
          </p:cNvPr>
          <p:cNvSpPr/>
          <p:nvPr userDrawn="1"/>
        </p:nvSpPr>
        <p:spPr>
          <a:xfrm>
            <a:off x="7368015" y="1680841"/>
            <a:ext cx="475686" cy="66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5015631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Provides a good balance between precision and recall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Directly related to the object detection accuracy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Can be less effective for small objects or objects with irregular shapes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Does not account for the true negative aspect of the segmentation</a:t>
            </a:r>
          </a:p>
        </p:txBody>
      </p:sp>
      <p:sp>
        <p:nvSpPr>
          <p:cNvPr id="58" name="Google Shape;37;p8">
            <a:extLst>
              <a:ext uri="{FF2B5EF4-FFF2-40B4-BE49-F238E27FC236}">
                <a16:creationId xmlns:a16="http://schemas.microsoft.com/office/drawing/2014/main" id="{C0F81626-0E0B-B5E9-2FC6-90AD61B50461}"/>
              </a:ext>
            </a:extLst>
          </p:cNvPr>
          <p:cNvSpPr txBox="1"/>
          <p:nvPr userDrawn="1"/>
        </p:nvSpPr>
        <p:spPr>
          <a:xfrm>
            <a:off x="483512" y="2076145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7;p8">
            <a:extLst>
              <a:ext uri="{FF2B5EF4-FFF2-40B4-BE49-F238E27FC236}">
                <a16:creationId xmlns:a16="http://schemas.microsoft.com/office/drawing/2014/main" id="{BA2EB7D1-DDB3-6203-A8FB-42B62E1161EA}"/>
              </a:ext>
            </a:extLst>
          </p:cNvPr>
          <p:cNvSpPr txBox="1"/>
          <p:nvPr userDrawn="1"/>
        </p:nvSpPr>
        <p:spPr>
          <a:xfrm>
            <a:off x="483512" y="3522826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37;p8">
            <a:extLst>
              <a:ext uri="{FF2B5EF4-FFF2-40B4-BE49-F238E27FC236}">
                <a16:creationId xmlns:a16="http://schemas.microsoft.com/office/drawing/2014/main" id="{54C7083E-25BE-A457-84B0-A2D863810CEF}"/>
              </a:ext>
            </a:extLst>
          </p:cNvPr>
          <p:cNvSpPr txBox="1"/>
          <p:nvPr userDrawn="1"/>
        </p:nvSpPr>
        <p:spPr>
          <a:xfrm>
            <a:off x="483512" y="4247712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2C040DC7-C3F9-34EC-77BC-8BBAC8AE3437}"/>
              </a:ext>
            </a:extLst>
          </p:cNvPr>
          <p:cNvSpPr txBox="1"/>
          <p:nvPr userDrawn="1"/>
        </p:nvSpPr>
        <p:spPr>
          <a:xfrm>
            <a:off x="483512" y="2766694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і дані 4">
                <a:extLst>
                  <a:ext uri="{FF2B5EF4-FFF2-40B4-BE49-F238E27FC236}">
                    <a16:creationId xmlns:a16="http://schemas.microsoft.com/office/drawing/2014/main" id="{CE150870-C54E-C218-8BD2-E132D074D39C}"/>
                  </a:ext>
                </a:extLst>
              </p14:cNvPr>
              <p14:cNvContentPartPr/>
              <p14:nvPr userDrawn="1"/>
            </p14:nvContentPartPr>
            <p14:xfrm>
              <a:off x="7436327" y="1800877"/>
              <a:ext cx="230040" cy="286920"/>
            </p14:xfrm>
          </p:contentPart>
        </mc:Choice>
        <mc:Fallback>
          <p:pic>
            <p:nvPicPr>
              <p:cNvPr id="5" name="Рукописні дані 4">
                <a:extLst>
                  <a:ext uri="{FF2B5EF4-FFF2-40B4-BE49-F238E27FC236}">
                    <a16:creationId xmlns:a16="http://schemas.microsoft.com/office/drawing/2014/main" id="{CE150870-C54E-C218-8BD2-E132D074D3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2687" y="1692877"/>
                <a:ext cx="337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і дані 5">
                <a:extLst>
                  <a:ext uri="{FF2B5EF4-FFF2-40B4-BE49-F238E27FC236}">
                    <a16:creationId xmlns:a16="http://schemas.microsoft.com/office/drawing/2014/main" id="{53ED7B6F-8D0A-7369-B48A-30C076B0462A}"/>
                  </a:ext>
                </a:extLst>
              </p14:cNvPr>
              <p14:cNvContentPartPr/>
              <p14:nvPr userDrawn="1"/>
            </p14:nvContentPartPr>
            <p14:xfrm>
              <a:off x="7632527" y="1908517"/>
              <a:ext cx="360" cy="28800"/>
            </p14:xfrm>
          </p:contentPart>
        </mc:Choice>
        <mc:Fallback>
          <p:pic>
            <p:nvPicPr>
              <p:cNvPr id="6" name="Рукописні дані 5">
                <a:extLst>
                  <a:ext uri="{FF2B5EF4-FFF2-40B4-BE49-F238E27FC236}">
                    <a16:creationId xmlns:a16="http://schemas.microsoft.com/office/drawing/2014/main" id="{53ED7B6F-8D0A-7369-B48A-30C076B046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8527" y="1800517"/>
                <a:ext cx="108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і дані 6">
                <a:extLst>
                  <a:ext uri="{FF2B5EF4-FFF2-40B4-BE49-F238E27FC236}">
                    <a16:creationId xmlns:a16="http://schemas.microsoft.com/office/drawing/2014/main" id="{D6830B70-54EC-117F-D06F-C829DD45402D}"/>
                  </a:ext>
                </a:extLst>
              </p14:cNvPr>
              <p14:cNvContentPartPr/>
              <p14:nvPr userDrawn="1"/>
            </p14:nvContentPartPr>
            <p14:xfrm>
              <a:off x="7639367" y="1797997"/>
              <a:ext cx="20880" cy="89280"/>
            </p14:xfrm>
          </p:contentPart>
        </mc:Choice>
        <mc:Fallback>
          <p:pic>
            <p:nvPicPr>
              <p:cNvPr id="7" name="Рукописні дані 6">
                <a:extLst>
                  <a:ext uri="{FF2B5EF4-FFF2-40B4-BE49-F238E27FC236}">
                    <a16:creationId xmlns:a16="http://schemas.microsoft.com/office/drawing/2014/main" id="{D6830B70-54EC-117F-D06F-C829DD4540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5727" y="1689997"/>
                <a:ext cx="128520" cy="304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814F528A-B75F-EA5C-EB67-AAB2BBB0DBBB}"/>
              </a:ext>
            </a:extLst>
          </p:cNvPr>
          <p:cNvSpPr/>
          <p:nvPr userDrawn="1"/>
        </p:nvSpPr>
        <p:spPr>
          <a:xfrm>
            <a:off x="7257386" y="2617671"/>
            <a:ext cx="475685" cy="661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E54405B8-9123-7DA2-98EE-47F498978597}"/>
              </a:ext>
            </a:extLst>
          </p:cNvPr>
          <p:cNvSpPr/>
          <p:nvPr userDrawn="1"/>
        </p:nvSpPr>
        <p:spPr>
          <a:xfrm>
            <a:off x="7368015" y="2759286"/>
            <a:ext cx="475686" cy="66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і дані 13">
                <a:extLst>
                  <a:ext uri="{FF2B5EF4-FFF2-40B4-BE49-F238E27FC236}">
                    <a16:creationId xmlns:a16="http://schemas.microsoft.com/office/drawing/2014/main" id="{6AE55096-9AC3-6613-C7E7-0B7605C5513D}"/>
                  </a:ext>
                </a:extLst>
              </p14:cNvPr>
              <p14:cNvContentPartPr/>
              <p14:nvPr userDrawn="1"/>
            </p14:nvContentPartPr>
            <p14:xfrm>
              <a:off x="7303146" y="2728695"/>
              <a:ext cx="499320" cy="592200"/>
            </p14:xfrm>
          </p:contentPart>
        </mc:Choice>
        <mc:Fallback>
          <p:pic>
            <p:nvPicPr>
              <p:cNvPr id="14" name="Рукописні дані 13">
                <a:extLst>
                  <a:ext uri="{FF2B5EF4-FFF2-40B4-BE49-F238E27FC236}">
                    <a16:creationId xmlns:a16="http://schemas.microsoft.com/office/drawing/2014/main" id="{6AE55096-9AC3-6613-C7E7-0B7605C551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9506" y="2620695"/>
                <a:ext cx="606960" cy="80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Пряма сполучна лінія 15">
            <a:extLst>
              <a:ext uri="{FF2B5EF4-FFF2-40B4-BE49-F238E27FC236}">
                <a16:creationId xmlns:a16="http://schemas.microsoft.com/office/drawing/2014/main" id="{55E099AA-5FEA-0202-8A79-7E2B31306596}"/>
              </a:ext>
            </a:extLst>
          </p:cNvPr>
          <p:cNvCxnSpPr/>
          <p:nvPr userDrawn="1"/>
        </p:nvCxnSpPr>
        <p:spPr>
          <a:xfrm>
            <a:off x="6936658" y="2465545"/>
            <a:ext cx="124378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FC1A5DE1-B63C-41F5-855F-0DFD55A3AC6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329287" y="3714588"/>
            <a:ext cx="2103502" cy="7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48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(losses)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2494BC9-2804-5031-E80A-6BA0D9ADD9B6}"/>
              </a:ext>
            </a:extLst>
          </p:cNvPr>
          <p:cNvSpPr/>
          <p:nvPr userDrawn="1"/>
        </p:nvSpPr>
        <p:spPr>
          <a:xfrm>
            <a:off x="7257386" y="1539226"/>
            <a:ext cx="475685" cy="661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Прямокутник 52">
            <a:extLst>
              <a:ext uri="{FF2B5EF4-FFF2-40B4-BE49-F238E27FC236}">
                <a16:creationId xmlns:a16="http://schemas.microsoft.com/office/drawing/2014/main" id="{2929C84F-AA6A-6767-F45D-1E68D2563724}"/>
              </a:ext>
            </a:extLst>
          </p:cNvPr>
          <p:cNvSpPr/>
          <p:nvPr userDrawn="1"/>
        </p:nvSpPr>
        <p:spPr>
          <a:xfrm>
            <a:off x="7368015" y="1680841"/>
            <a:ext cx="475686" cy="66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501563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Dice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Pros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Particularly effective for imbalanced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Focuses on increasing the overlap between the predicted and ground truth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Can be less effective when dealing with multiple object classes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7;p8">
            <a:extLst>
              <a:ext uri="{FF2B5EF4-FFF2-40B4-BE49-F238E27FC236}">
                <a16:creationId xmlns:a16="http://schemas.microsoft.com/office/drawing/2014/main" id="{C0F81626-0E0B-B5E9-2FC6-90AD61B50461}"/>
              </a:ext>
            </a:extLst>
          </p:cNvPr>
          <p:cNvSpPr txBox="1"/>
          <p:nvPr userDrawn="1"/>
        </p:nvSpPr>
        <p:spPr>
          <a:xfrm>
            <a:off x="483512" y="2076145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37;p8">
            <a:extLst>
              <a:ext uri="{FF2B5EF4-FFF2-40B4-BE49-F238E27FC236}">
                <a16:creationId xmlns:a16="http://schemas.microsoft.com/office/drawing/2014/main" id="{BA2EB7D1-DDB3-6203-A8FB-42B62E1161EA}"/>
              </a:ext>
            </a:extLst>
          </p:cNvPr>
          <p:cNvSpPr txBox="1"/>
          <p:nvPr userDrawn="1"/>
        </p:nvSpPr>
        <p:spPr>
          <a:xfrm>
            <a:off x="483512" y="3522826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2C040DC7-C3F9-34EC-77BC-8BBAC8AE3437}"/>
              </a:ext>
            </a:extLst>
          </p:cNvPr>
          <p:cNvSpPr txBox="1"/>
          <p:nvPr userDrawn="1"/>
        </p:nvSpPr>
        <p:spPr>
          <a:xfrm>
            <a:off x="486799" y="2578679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і дані 4">
                <a:extLst>
                  <a:ext uri="{FF2B5EF4-FFF2-40B4-BE49-F238E27FC236}">
                    <a16:creationId xmlns:a16="http://schemas.microsoft.com/office/drawing/2014/main" id="{CE150870-C54E-C218-8BD2-E132D074D39C}"/>
                  </a:ext>
                </a:extLst>
              </p14:cNvPr>
              <p14:cNvContentPartPr/>
              <p14:nvPr userDrawn="1"/>
            </p14:nvContentPartPr>
            <p14:xfrm>
              <a:off x="7436327" y="1800877"/>
              <a:ext cx="230040" cy="286920"/>
            </p14:xfrm>
          </p:contentPart>
        </mc:Choice>
        <mc:Fallback>
          <p:pic>
            <p:nvPicPr>
              <p:cNvPr id="5" name="Рукописні дані 4">
                <a:extLst>
                  <a:ext uri="{FF2B5EF4-FFF2-40B4-BE49-F238E27FC236}">
                    <a16:creationId xmlns:a16="http://schemas.microsoft.com/office/drawing/2014/main" id="{CE150870-C54E-C218-8BD2-E132D074D3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2687" y="1692877"/>
                <a:ext cx="337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і дані 5">
                <a:extLst>
                  <a:ext uri="{FF2B5EF4-FFF2-40B4-BE49-F238E27FC236}">
                    <a16:creationId xmlns:a16="http://schemas.microsoft.com/office/drawing/2014/main" id="{53ED7B6F-8D0A-7369-B48A-30C076B0462A}"/>
                  </a:ext>
                </a:extLst>
              </p14:cNvPr>
              <p14:cNvContentPartPr/>
              <p14:nvPr userDrawn="1"/>
            </p14:nvContentPartPr>
            <p14:xfrm>
              <a:off x="7632527" y="1908517"/>
              <a:ext cx="360" cy="28800"/>
            </p14:xfrm>
          </p:contentPart>
        </mc:Choice>
        <mc:Fallback>
          <p:pic>
            <p:nvPicPr>
              <p:cNvPr id="6" name="Рукописні дані 5">
                <a:extLst>
                  <a:ext uri="{FF2B5EF4-FFF2-40B4-BE49-F238E27FC236}">
                    <a16:creationId xmlns:a16="http://schemas.microsoft.com/office/drawing/2014/main" id="{53ED7B6F-8D0A-7369-B48A-30C076B046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8527" y="1800517"/>
                <a:ext cx="108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і дані 6">
                <a:extLst>
                  <a:ext uri="{FF2B5EF4-FFF2-40B4-BE49-F238E27FC236}">
                    <a16:creationId xmlns:a16="http://schemas.microsoft.com/office/drawing/2014/main" id="{D6830B70-54EC-117F-D06F-C829DD45402D}"/>
                  </a:ext>
                </a:extLst>
              </p14:cNvPr>
              <p14:cNvContentPartPr/>
              <p14:nvPr userDrawn="1"/>
            </p14:nvContentPartPr>
            <p14:xfrm>
              <a:off x="7639367" y="1797997"/>
              <a:ext cx="20880" cy="89280"/>
            </p14:xfrm>
          </p:contentPart>
        </mc:Choice>
        <mc:Fallback>
          <p:pic>
            <p:nvPicPr>
              <p:cNvPr id="7" name="Рукописні дані 6">
                <a:extLst>
                  <a:ext uri="{FF2B5EF4-FFF2-40B4-BE49-F238E27FC236}">
                    <a16:creationId xmlns:a16="http://schemas.microsoft.com/office/drawing/2014/main" id="{D6830B70-54EC-117F-D06F-C829DD4540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5727" y="1689997"/>
                <a:ext cx="128520" cy="304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814F528A-B75F-EA5C-EB67-AAB2BBB0DBBB}"/>
              </a:ext>
            </a:extLst>
          </p:cNvPr>
          <p:cNvSpPr/>
          <p:nvPr userDrawn="1"/>
        </p:nvSpPr>
        <p:spPr>
          <a:xfrm>
            <a:off x="6936658" y="2595048"/>
            <a:ext cx="475685" cy="661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E54405B8-9123-7DA2-98EE-47F498978597}"/>
              </a:ext>
            </a:extLst>
          </p:cNvPr>
          <p:cNvSpPr/>
          <p:nvPr userDrawn="1"/>
        </p:nvSpPr>
        <p:spPr>
          <a:xfrm>
            <a:off x="7047287" y="2736663"/>
            <a:ext cx="475686" cy="66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і дані 13">
                <a:extLst>
                  <a:ext uri="{FF2B5EF4-FFF2-40B4-BE49-F238E27FC236}">
                    <a16:creationId xmlns:a16="http://schemas.microsoft.com/office/drawing/2014/main" id="{6AE55096-9AC3-6613-C7E7-0B7605C5513D}"/>
                  </a:ext>
                </a:extLst>
              </p14:cNvPr>
              <p14:cNvContentPartPr/>
              <p14:nvPr userDrawn="1"/>
            </p14:nvContentPartPr>
            <p14:xfrm>
              <a:off x="6982418" y="2706072"/>
              <a:ext cx="499320" cy="592200"/>
            </p14:xfrm>
          </p:contentPart>
        </mc:Choice>
        <mc:Fallback>
          <p:pic>
            <p:nvPicPr>
              <p:cNvPr id="14" name="Рукописні дані 13">
                <a:extLst>
                  <a:ext uri="{FF2B5EF4-FFF2-40B4-BE49-F238E27FC236}">
                    <a16:creationId xmlns:a16="http://schemas.microsoft.com/office/drawing/2014/main" id="{6AE55096-9AC3-6613-C7E7-0B7605C551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8778" y="2598072"/>
                <a:ext cx="606960" cy="80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Пряма сполучна лінія 15">
            <a:extLst>
              <a:ext uri="{FF2B5EF4-FFF2-40B4-BE49-F238E27FC236}">
                <a16:creationId xmlns:a16="http://schemas.microsoft.com/office/drawing/2014/main" id="{55E099AA-5FEA-0202-8A79-7E2B31306596}"/>
              </a:ext>
            </a:extLst>
          </p:cNvPr>
          <p:cNvCxnSpPr/>
          <p:nvPr userDrawn="1"/>
        </p:nvCxnSpPr>
        <p:spPr>
          <a:xfrm>
            <a:off x="6936658" y="2465545"/>
            <a:ext cx="124378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7B7C7-B165-3978-0FE8-8A6E2C39FA7A}"/>
              </a:ext>
            </a:extLst>
          </p:cNvPr>
          <p:cNvSpPr txBox="1"/>
          <p:nvPr userDrawn="1"/>
        </p:nvSpPr>
        <p:spPr>
          <a:xfrm>
            <a:off x="6729632" y="1832996"/>
            <a:ext cx="5027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n-lt"/>
                <a:ea typeface="Helvetica Neue"/>
                <a:cs typeface="Helvetica Neue"/>
                <a:sym typeface="Helvetica Neue"/>
              </a:rPr>
              <a:t>2 X</a:t>
            </a:r>
            <a:endParaRPr lang="uk-U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Рукописні дані 10">
                <a:extLst>
                  <a:ext uri="{FF2B5EF4-FFF2-40B4-BE49-F238E27FC236}">
                    <a16:creationId xmlns:a16="http://schemas.microsoft.com/office/drawing/2014/main" id="{B6A69F9B-9859-1C35-1A7D-3FC44A1ABE06}"/>
                  </a:ext>
                </a:extLst>
              </p14:cNvPr>
              <p14:cNvContentPartPr/>
              <p14:nvPr userDrawn="1"/>
            </p14:nvContentPartPr>
            <p14:xfrm>
              <a:off x="7950399" y="2869174"/>
              <a:ext cx="230040" cy="286920"/>
            </p14:xfrm>
          </p:contentPart>
        </mc:Choice>
        <mc:Fallback>
          <p:pic>
            <p:nvPicPr>
              <p:cNvPr id="11" name="Рукописні дані 10">
                <a:extLst>
                  <a:ext uri="{FF2B5EF4-FFF2-40B4-BE49-F238E27FC236}">
                    <a16:creationId xmlns:a16="http://schemas.microsoft.com/office/drawing/2014/main" id="{B6A69F9B-9859-1C35-1A7D-3FC44A1ABE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759" y="2761174"/>
                <a:ext cx="337680" cy="502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5B40DF5-A630-E213-FBD5-60078F9D009D}"/>
              </a:ext>
            </a:extLst>
          </p:cNvPr>
          <p:cNvSpPr txBox="1"/>
          <p:nvPr userDrawn="1"/>
        </p:nvSpPr>
        <p:spPr>
          <a:xfrm>
            <a:off x="7558548" y="2879525"/>
            <a:ext cx="262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+mn-lt"/>
                <a:ea typeface="Helvetica Neue"/>
                <a:cs typeface="Helvetica Neue"/>
                <a:sym typeface="Helvetica Neue"/>
              </a:rPr>
              <a:t>+</a:t>
            </a:r>
            <a:endParaRPr lang="uk-UA" dirty="0"/>
          </a:p>
        </p:txBody>
      </p:sp>
      <p:pic>
        <p:nvPicPr>
          <p:cNvPr id="26" name="Рисунок 25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FB2624CD-6E1E-7B5E-F3B5-4A6E330066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906116" y="3701900"/>
            <a:ext cx="2702539" cy="6615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BA398E-9357-3BFF-CBA7-2B5C311EEFD5}"/>
              </a:ext>
            </a:extLst>
          </p:cNvPr>
          <p:cNvSpPr txBox="1"/>
          <p:nvPr userDrawn="1"/>
        </p:nvSpPr>
        <p:spPr>
          <a:xfrm>
            <a:off x="6208226" y="2240760"/>
            <a:ext cx="678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  <a:ea typeface="Helvetica Neue"/>
                <a:cs typeface="Helvetica Neue"/>
                <a:sym typeface="Helvetica Neue"/>
              </a:rPr>
              <a:t>1  - 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1777937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(models)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501563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FCN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59" name="Picture 7">
            <a:extLst>
              <a:ext uri="{FF2B5EF4-FFF2-40B4-BE49-F238E27FC236}">
                <a16:creationId xmlns:a16="http://schemas.microsoft.com/office/drawing/2014/main" id="{2A63C353-8703-1B0B-75CF-030F1E8458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59" y="1827726"/>
            <a:ext cx="7564901" cy="28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756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(models)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501563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U-Net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7BE4677F-EAC6-1BDA-7E26-17D2F0F8B21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7"/>
          <a:stretch/>
        </p:blipFill>
        <p:spPr bwMode="auto">
          <a:xfrm>
            <a:off x="2005936" y="1507936"/>
            <a:ext cx="5234966" cy="321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5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SECTION_TITLE_AND_DESCRIPTION">
    <p:bg>
      <p:bgPr>
        <a:solidFill>
          <a:srgbClr val="F3F3F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73675" y="1498962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473675" y="221651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723549" y="1377900"/>
            <a:ext cx="8175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Discover modern computer vision, focusing on Panoptic Segmentation, Pose Estimation, and Visual Transformers.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723549" y="2098336"/>
            <a:ext cx="75635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Attain practical skills in deploying, refining, and adjusting advanced computer vision models</a:t>
            </a:r>
          </a:p>
        </p:txBody>
      </p:sp>
      <p:sp>
        <p:nvSpPr>
          <p:cNvPr id="51" name="Google Shape;51;p9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GOAL OF THE COURSE</a:t>
            </a:r>
          </a:p>
        </p:txBody>
      </p:sp>
      <p:sp>
        <p:nvSpPr>
          <p:cNvPr id="2" name="Google Shape;46;p9">
            <a:extLst>
              <a:ext uri="{FF2B5EF4-FFF2-40B4-BE49-F238E27FC236}">
                <a16:creationId xmlns:a16="http://schemas.microsoft.com/office/drawing/2014/main" id="{FE2B4BDE-857D-477F-33D2-E101F7D551BC}"/>
              </a:ext>
            </a:extLst>
          </p:cNvPr>
          <p:cNvSpPr/>
          <p:nvPr userDrawn="1"/>
        </p:nvSpPr>
        <p:spPr>
          <a:xfrm>
            <a:off x="473675" y="289572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9;p9">
            <a:extLst>
              <a:ext uri="{FF2B5EF4-FFF2-40B4-BE49-F238E27FC236}">
                <a16:creationId xmlns:a16="http://schemas.microsoft.com/office/drawing/2014/main" id="{15FB4E73-40A6-39C1-83FC-8A9587EA484F}"/>
              </a:ext>
            </a:extLst>
          </p:cNvPr>
          <p:cNvSpPr txBox="1"/>
          <p:nvPr userDrawn="1"/>
        </p:nvSpPr>
        <p:spPr>
          <a:xfrm>
            <a:off x="723549" y="2777550"/>
            <a:ext cx="7563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+mn-lt"/>
              </a:rPr>
              <a:t>Develop skills to create and manage real-time applications</a:t>
            </a: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46;p9">
            <a:extLst>
              <a:ext uri="{FF2B5EF4-FFF2-40B4-BE49-F238E27FC236}">
                <a16:creationId xmlns:a16="http://schemas.microsoft.com/office/drawing/2014/main" id="{46E26486-A34F-3194-5322-BD2924A1C01A}"/>
              </a:ext>
            </a:extLst>
          </p:cNvPr>
          <p:cNvSpPr/>
          <p:nvPr userDrawn="1"/>
        </p:nvSpPr>
        <p:spPr>
          <a:xfrm>
            <a:off x="473675" y="361402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9;p9">
            <a:extLst>
              <a:ext uri="{FF2B5EF4-FFF2-40B4-BE49-F238E27FC236}">
                <a16:creationId xmlns:a16="http://schemas.microsoft.com/office/drawing/2014/main" id="{576C58F8-DACA-7823-08AA-8DB3C536C988}"/>
              </a:ext>
            </a:extLst>
          </p:cNvPr>
          <p:cNvSpPr txBox="1"/>
          <p:nvPr userDrawn="1"/>
        </p:nvSpPr>
        <p:spPr>
          <a:xfrm>
            <a:off x="631775" y="3477646"/>
            <a:ext cx="756352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+mn-lt"/>
              </a:rPr>
              <a:t> Sharpen problem-solving abilities specific to computer vision challenges</a:t>
            </a: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46;p9">
            <a:extLst>
              <a:ext uri="{FF2B5EF4-FFF2-40B4-BE49-F238E27FC236}">
                <a16:creationId xmlns:a16="http://schemas.microsoft.com/office/drawing/2014/main" id="{4205F950-43AC-9EA6-E34C-ABCF9358495E}"/>
              </a:ext>
            </a:extLst>
          </p:cNvPr>
          <p:cNvSpPr/>
          <p:nvPr userDrawn="1"/>
        </p:nvSpPr>
        <p:spPr>
          <a:xfrm>
            <a:off x="473675" y="433232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9;p9">
            <a:extLst>
              <a:ext uri="{FF2B5EF4-FFF2-40B4-BE49-F238E27FC236}">
                <a16:creationId xmlns:a16="http://schemas.microsoft.com/office/drawing/2014/main" id="{D580BAF8-F0F5-7494-A7E7-DBA5C472C272}"/>
              </a:ext>
            </a:extLst>
          </p:cNvPr>
          <p:cNvSpPr txBox="1"/>
          <p:nvPr userDrawn="1"/>
        </p:nvSpPr>
        <p:spPr>
          <a:xfrm>
            <a:off x="690386" y="4177742"/>
            <a:ext cx="75635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+mn-lt"/>
              </a:rPr>
              <a:t>Improve collaboration and communication, effectively articulating technical concepts to varied audiences.</a:t>
            </a: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 (models)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1" y="1371436"/>
            <a:ext cx="50156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+mn-lt"/>
                <a:ea typeface="Helvetica Neue"/>
                <a:cs typeface="Helvetica Neue"/>
                <a:sym typeface="Helvetica Neue"/>
              </a:rPr>
              <a:t>PSPNet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330634C3-81A7-D9BF-D9C1-9D4325B1EA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4" y="2039372"/>
            <a:ext cx="8237706" cy="22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57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723550" y="1539343"/>
            <a:ext cx="34674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Definition: Classifying each pixel in an image into a predefined category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Purpose: To understand the scene at a global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Example: Identifying roads, buildings, and trees in a landscape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Helvetica Neue"/>
                <a:cs typeface="Helvetica Neue"/>
                <a:sym typeface="Helvetica Neue"/>
              </a:rPr>
              <a:t>Challenge: Does not differentiate between individual objects of the same class.</a:t>
            </a:r>
          </a:p>
        </p:txBody>
      </p:sp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Segmentation types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9E00A12A-B543-B851-EFC0-3A92FF1383C4}"/>
              </a:ext>
            </a:extLst>
          </p:cNvPr>
          <p:cNvSpPr/>
          <p:nvPr userDrawn="1"/>
        </p:nvSpPr>
        <p:spPr>
          <a:xfrm>
            <a:off x="5092315" y="162107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45285FFA-0A92-54A6-E383-21AF41AA5F7C}"/>
              </a:ext>
            </a:extLst>
          </p:cNvPr>
          <p:cNvSpPr txBox="1"/>
          <p:nvPr userDrawn="1"/>
        </p:nvSpPr>
        <p:spPr>
          <a:xfrm>
            <a:off x="5368316" y="1481866"/>
            <a:ext cx="34674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Definition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Identifying each distinct object of interest in an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Purpose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To recognize and delineate individual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Example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Distinguishing between two intersected cars from parking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Challenge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Does not classify the 'stuff' (amorphous background elements like sky, road)</a:t>
            </a:r>
          </a:p>
        </p:txBody>
      </p:sp>
    </p:spTree>
    <p:extLst>
      <p:ext uri="{BB962C8B-B14F-4D97-AF65-F5344CB8AC3E}">
        <p14:creationId xmlns:p14="http://schemas.microsoft.com/office/powerpoint/2010/main" val="15516348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66768" y="1556118"/>
            <a:ext cx="424665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Each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 pixel in the image is classified into a specific category, similar to semantic segmentation.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B5836B4-2D5A-5AD2-3E8B-BE43D96618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3" t="31661" r="39723" b="17745"/>
          <a:stretch/>
        </p:blipFill>
        <p:spPr bwMode="auto">
          <a:xfrm>
            <a:off x="6065799" y="1455182"/>
            <a:ext cx="2113355" cy="157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2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66768" y="1556118"/>
            <a:ext cx="424665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Each</a:t>
            </a: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 pixel in the image is classified into a specific category, similar to semantic segmentation.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A24FAAFC-A13A-FFCE-4DAB-C0BF79D31841}"/>
              </a:ext>
            </a:extLst>
          </p:cNvPr>
          <p:cNvSpPr txBox="1"/>
          <p:nvPr userDrawn="1"/>
        </p:nvSpPr>
        <p:spPr>
          <a:xfrm>
            <a:off x="466768" y="2920793"/>
            <a:ext cx="424665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Unlike semantic segmentation, instance segmentation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distinguishes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between different </a:t>
            </a: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instances</a:t>
            </a:r>
            <a:r>
              <a:rPr lang="en-US" sz="18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 of the same class</a:t>
            </a:r>
            <a:endParaRPr lang="en-US" sz="18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B5836B4-2D5A-5AD2-3E8B-BE43D96618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3" t="31661" r="39723" b="17745"/>
          <a:stretch/>
        </p:blipFill>
        <p:spPr bwMode="auto">
          <a:xfrm>
            <a:off x="6065799" y="1455182"/>
            <a:ext cx="2113355" cy="157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F21FB0BE-BC04-BFFE-E672-723E4BA978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5" t="31541" r="1075" b="17985"/>
          <a:stretch/>
        </p:blipFill>
        <p:spPr bwMode="auto">
          <a:xfrm>
            <a:off x="6065799" y="3072582"/>
            <a:ext cx="2113355" cy="159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і дані 2">
                <a:extLst>
                  <a:ext uri="{FF2B5EF4-FFF2-40B4-BE49-F238E27FC236}">
                    <a16:creationId xmlns:a16="http://schemas.microsoft.com/office/drawing/2014/main" id="{75AFC835-3CF4-AF1D-D78B-84B8F3B5673E}"/>
                  </a:ext>
                </a:extLst>
              </p14:cNvPr>
              <p14:cNvContentPartPr/>
              <p14:nvPr userDrawn="1"/>
            </p14:nvContentPartPr>
            <p14:xfrm>
              <a:off x="4606192" y="3390039"/>
              <a:ext cx="1760400" cy="293400"/>
            </p14:xfrm>
          </p:contentPart>
        </mc:Choice>
        <mc:Fallback>
          <p:pic>
            <p:nvPicPr>
              <p:cNvPr id="3" name="Рукописні дані 2">
                <a:extLst>
                  <a:ext uri="{FF2B5EF4-FFF2-40B4-BE49-F238E27FC236}">
                    <a16:creationId xmlns:a16="http://schemas.microsoft.com/office/drawing/2014/main" id="{75AFC835-3CF4-AF1D-D78B-84B8F3B567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552" y="3381039"/>
                <a:ext cx="17780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і дані 3">
                <a:extLst>
                  <a:ext uri="{FF2B5EF4-FFF2-40B4-BE49-F238E27FC236}">
                    <a16:creationId xmlns:a16="http://schemas.microsoft.com/office/drawing/2014/main" id="{EB875170-B341-439E-846F-C90EB0ECF328}"/>
                  </a:ext>
                </a:extLst>
              </p14:cNvPr>
              <p14:cNvContentPartPr/>
              <p14:nvPr userDrawn="1"/>
            </p14:nvContentPartPr>
            <p14:xfrm>
              <a:off x="4493152" y="3578679"/>
              <a:ext cx="2490840" cy="568800"/>
            </p14:xfrm>
          </p:contentPart>
        </mc:Choice>
        <mc:Fallback>
          <p:pic>
            <p:nvPicPr>
              <p:cNvPr id="4" name="Рукописні дані 3">
                <a:extLst>
                  <a:ext uri="{FF2B5EF4-FFF2-40B4-BE49-F238E27FC236}">
                    <a16:creationId xmlns:a16="http://schemas.microsoft.com/office/drawing/2014/main" id="{EB875170-B341-439E-846F-C90EB0ECF3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4152" y="3570039"/>
                <a:ext cx="250848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Рукописні дані 4">
                <a:extLst>
                  <a:ext uri="{FF2B5EF4-FFF2-40B4-BE49-F238E27FC236}">
                    <a16:creationId xmlns:a16="http://schemas.microsoft.com/office/drawing/2014/main" id="{0B8A7451-A565-86B0-4619-3317DABF5A13}"/>
                  </a:ext>
                </a:extLst>
              </p14:cNvPr>
              <p14:cNvContentPartPr/>
              <p14:nvPr userDrawn="1"/>
            </p14:nvContentPartPr>
            <p14:xfrm>
              <a:off x="4394872" y="3514239"/>
              <a:ext cx="3261600" cy="535680"/>
            </p14:xfrm>
          </p:contentPart>
        </mc:Choice>
        <mc:Fallback>
          <p:pic>
            <p:nvPicPr>
              <p:cNvPr id="5" name="Рукописні дані 4">
                <a:extLst>
                  <a:ext uri="{FF2B5EF4-FFF2-40B4-BE49-F238E27FC236}">
                    <a16:creationId xmlns:a16="http://schemas.microsoft.com/office/drawing/2014/main" id="{0B8A7451-A565-86B0-4619-3317DABF5A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5872" y="3505239"/>
                <a:ext cx="3279240" cy="5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4202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Classical approach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27040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9099" y="1408500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lt"/>
                <a:ea typeface="Helvetica Neue"/>
                <a:cs typeface="Helvetica Neue"/>
                <a:sym typeface="Helvetica Neue"/>
              </a:rPr>
              <a:t>Classical approach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B49F2-C52D-9E66-FA33-4F0A087496B6}"/>
              </a:ext>
            </a:extLst>
          </p:cNvPr>
          <p:cNvSpPr txBox="1"/>
          <p:nvPr userDrawn="1"/>
        </p:nvSpPr>
        <p:spPr>
          <a:xfrm>
            <a:off x="459099" y="2639513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Think about object detection task!</a:t>
            </a:r>
            <a:endParaRPr lang="en-US" sz="1400" b="1" dirty="0">
              <a:solidFill>
                <a:schemeClr val="tx1"/>
              </a:solidFill>
              <a:latin typeface="+mn-lt"/>
              <a:sym typeface="Helvetica Neue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+mn-lt"/>
                <a:sym typeface="Helvetica Neue"/>
              </a:rPr>
              <a:t>But with segmentation </a:t>
            </a:r>
            <a:r>
              <a:rPr lang="en-US" sz="1400" b="1" dirty="0">
                <a:solidFill>
                  <a:srgbClr val="CC8DEC"/>
                </a:solidFill>
                <a:latin typeface="+mn-lt"/>
                <a:sym typeface="Helvetica Neue"/>
              </a:rPr>
              <a:t>mask</a:t>
            </a:r>
            <a:endParaRPr lang="uk-UA" dirty="0">
              <a:solidFill>
                <a:srgbClr val="CC8DEC"/>
              </a:solidFill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4212AFF8-325C-0068-70CC-8339309FD4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99" y="1806226"/>
            <a:ext cx="4040209" cy="22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446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F87817A6-6B23-77F6-094C-920F275A1E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74" y="1626745"/>
            <a:ext cx="5483870" cy="237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9;p25">
            <a:extLst>
              <a:ext uri="{FF2B5EF4-FFF2-40B4-BE49-F238E27FC236}">
                <a16:creationId xmlns:a16="http://schemas.microsoft.com/office/drawing/2014/main" id="{EDDC39AE-BF10-B516-4E0C-7EA12C737171}"/>
              </a:ext>
            </a:extLst>
          </p:cNvPr>
          <p:cNvSpPr txBox="1"/>
          <p:nvPr userDrawn="1"/>
        </p:nvSpPr>
        <p:spPr>
          <a:xfrm>
            <a:off x="601666" y="4423815"/>
            <a:ext cx="735263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Key idea</a:t>
            </a:r>
            <a:r>
              <a:rPr lang="en-US" sz="1100" b="1" dirty="0">
                <a:latin typeface="+mn-lt"/>
                <a:ea typeface="Helvetica Neue"/>
                <a:cs typeface="Helvetica Neue"/>
                <a:sym typeface="Helvetica Neue"/>
              </a:rPr>
              <a:t>: Use segmentation mask inside each bounding box (each pixel equal 0 if it is background, 1 - object )</a:t>
            </a:r>
          </a:p>
        </p:txBody>
      </p:sp>
    </p:spTree>
    <p:extLst>
      <p:ext uri="{BB962C8B-B14F-4D97-AF65-F5344CB8AC3E}">
        <p14:creationId xmlns:p14="http://schemas.microsoft.com/office/powerpoint/2010/main" val="13012319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499" y="423775"/>
            <a:ext cx="8597269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203DE952-AED3-31CB-1C7B-AFD1491405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 r="6862"/>
          <a:stretch/>
        </p:blipFill>
        <p:spPr bwMode="auto">
          <a:xfrm>
            <a:off x="637355" y="1944209"/>
            <a:ext cx="4111626" cy="277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0021F126-EA6B-677B-46CE-B585898350F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2"/>
          <a:stretch/>
        </p:blipFill>
        <p:spPr bwMode="auto">
          <a:xfrm>
            <a:off x="5152102" y="2428853"/>
            <a:ext cx="3723891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327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5"/>
          <p:cNvSpPr txBox="1"/>
          <p:nvPr userDrawn="1"/>
        </p:nvSpPr>
        <p:spPr>
          <a:xfrm>
            <a:off x="444350" y="1413416"/>
            <a:ext cx="424665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 (Losses)</a:t>
            </a:r>
            <a:endParaRPr lang="en-US" sz="18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5441F459-6EF0-2C26-A0B5-718E8B3EA565}"/>
              </a:ext>
            </a:extLst>
          </p:cNvPr>
          <p:cNvSpPr/>
          <p:nvPr userDrawn="1"/>
        </p:nvSpPr>
        <p:spPr>
          <a:xfrm>
            <a:off x="558337" y="227476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9913A579-FBEC-74B5-777F-2B5DEA1DD601}"/>
              </a:ext>
            </a:extLst>
          </p:cNvPr>
          <p:cNvSpPr txBox="1"/>
          <p:nvPr userDrawn="1"/>
        </p:nvSpPr>
        <p:spPr>
          <a:xfrm>
            <a:off x="948232" y="2138266"/>
            <a:ext cx="2124349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Classification loss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3;p10">
            <a:extLst>
              <a:ext uri="{FF2B5EF4-FFF2-40B4-BE49-F238E27FC236}">
                <a16:creationId xmlns:a16="http://schemas.microsoft.com/office/drawing/2014/main" id="{ED669853-24A3-A6CB-C8EC-722FAC015EE0}"/>
              </a:ext>
            </a:extLst>
          </p:cNvPr>
          <p:cNvSpPr/>
          <p:nvPr userDrawn="1"/>
        </p:nvSpPr>
        <p:spPr>
          <a:xfrm>
            <a:off x="558337" y="350490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6;p10">
            <a:extLst>
              <a:ext uri="{FF2B5EF4-FFF2-40B4-BE49-F238E27FC236}">
                <a16:creationId xmlns:a16="http://schemas.microsoft.com/office/drawing/2014/main" id="{4B0F1443-070C-4952-26FF-E2A339586F7C}"/>
              </a:ext>
            </a:extLst>
          </p:cNvPr>
          <p:cNvSpPr txBox="1"/>
          <p:nvPr userDrawn="1"/>
        </p:nvSpPr>
        <p:spPr>
          <a:xfrm>
            <a:off x="948232" y="336840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Bounding Box Loss </a:t>
            </a:r>
            <a:endParaRPr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51508C58-66DB-F80B-4B6F-90BD48EC632A}"/>
              </a:ext>
            </a:extLst>
          </p:cNvPr>
          <p:cNvSpPr/>
          <p:nvPr userDrawn="1"/>
        </p:nvSpPr>
        <p:spPr>
          <a:xfrm>
            <a:off x="558337" y="292936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10">
            <a:extLst>
              <a:ext uri="{FF2B5EF4-FFF2-40B4-BE49-F238E27FC236}">
                <a16:creationId xmlns:a16="http://schemas.microsoft.com/office/drawing/2014/main" id="{7F6DA75A-5FC3-252D-DE31-6B2317E9913F}"/>
              </a:ext>
            </a:extLst>
          </p:cNvPr>
          <p:cNvSpPr txBox="1"/>
          <p:nvPr userDrawn="1"/>
        </p:nvSpPr>
        <p:spPr>
          <a:xfrm>
            <a:off x="948232" y="2792860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Mask Loss</a:t>
            </a:r>
          </a:p>
        </p:txBody>
      </p:sp>
    </p:spTree>
    <p:extLst>
      <p:ext uri="{BB962C8B-B14F-4D97-AF65-F5344CB8AC3E}">
        <p14:creationId xmlns:p14="http://schemas.microsoft.com/office/powerpoint/2010/main" val="4184381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2" y="1371436"/>
            <a:ext cx="439173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Classification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Purpose: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Measures the error in classifying the objects within the proposed regions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Type: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Categorical cross-entropy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764AB1F6-AB02-6007-5A12-943EB4326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3107" y="2333527"/>
            <a:ext cx="3168939" cy="9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49595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segmentation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5" y="27132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From semantic to panoptic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Panoptic Segmentation and its significance in computer vision</a:t>
            </a: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Understanding popular architectures and methodologies for panoptic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Theory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121429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2" y="1371436"/>
            <a:ext cx="439173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Bounding Box Regression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Purpose: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Quantifies the accuracy of the predicted bounding boxes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Type: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Smooth L1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D3640B6F-43EC-651E-C413-043C5A72D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649" y="2413564"/>
            <a:ext cx="2521190" cy="316372"/>
          </a:xfrm>
          <a:prstGeom prst="rect">
            <a:avLst/>
          </a:prstGeom>
        </p:spPr>
      </p:pic>
      <p:pic>
        <p:nvPicPr>
          <p:cNvPr id="6" name="Рисунок 5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DC872BF1-AE98-81D5-44BF-B907ED6514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9148" y="3157981"/>
            <a:ext cx="3926678" cy="5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81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2" y="1371436"/>
            <a:ext cx="439173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Mask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Purpose: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Measures the error in the pixel-wise binary mask predictions for each </a:t>
            </a:r>
            <a:r>
              <a:rPr lang="en-US" sz="1600" b="1" dirty="0" err="1">
                <a:latin typeface="+mn-lt"/>
                <a:ea typeface="Helvetica Neue"/>
                <a:cs typeface="Helvetica Neue"/>
                <a:sym typeface="Helvetica Neue"/>
              </a:rPr>
              <a:t>RoI</a:t>
            </a: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Type: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Binary cross-entropy loss, calculated for each pixel in the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 descr="Зображення, що містить чорний, темрява&#10;&#10;Автоматично згенерований опис">
            <a:extLst>
              <a:ext uri="{FF2B5EF4-FFF2-40B4-BE49-F238E27FC236}">
                <a16:creationId xmlns:a16="http://schemas.microsoft.com/office/drawing/2014/main" id="{39171183-A84F-1EF3-1356-9A8B5C5D96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0529" y="3924465"/>
            <a:ext cx="5432323" cy="7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775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 preserve="1" userDrawn="1">
  <p:cSld name="1_16"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segmentation: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Mask RCNN</a:t>
            </a:r>
            <a:endParaRPr lang="en-US" sz="3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3;p10">
            <a:extLst>
              <a:ext uri="{FF2B5EF4-FFF2-40B4-BE49-F238E27FC236}">
                <a16:creationId xmlns:a16="http://schemas.microsoft.com/office/drawing/2014/main" id="{B5BDF713-0E8C-68D4-C424-452CBE49E7B6}"/>
              </a:ext>
            </a:extLst>
          </p:cNvPr>
          <p:cNvSpPr/>
          <p:nvPr userDrawn="1"/>
        </p:nvSpPr>
        <p:spPr>
          <a:xfrm>
            <a:off x="553112" y="1507936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>
            <a:extLst>
              <a:ext uri="{FF2B5EF4-FFF2-40B4-BE49-F238E27FC236}">
                <a16:creationId xmlns:a16="http://schemas.microsoft.com/office/drawing/2014/main" id="{4C653256-38F3-42D9-9788-70592032B314}"/>
              </a:ext>
            </a:extLst>
          </p:cNvPr>
          <p:cNvSpPr txBox="1"/>
          <p:nvPr userDrawn="1"/>
        </p:nvSpPr>
        <p:spPr>
          <a:xfrm>
            <a:off x="711212" y="1371436"/>
            <a:ext cx="43917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Total loss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A8A9A-186C-6DCD-AF5A-A464279E2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9187" y="2002312"/>
            <a:ext cx="5270090" cy="446327"/>
          </a:xfrm>
          <a:prstGeom prst="rect">
            <a:avLst/>
          </a:prstGeom>
        </p:spPr>
      </p:pic>
      <p:sp>
        <p:nvSpPr>
          <p:cNvPr id="9" name="Google Shape;56;p10">
            <a:extLst>
              <a:ext uri="{FF2B5EF4-FFF2-40B4-BE49-F238E27FC236}">
                <a16:creationId xmlns:a16="http://schemas.microsoft.com/office/drawing/2014/main" id="{7C533ED6-FB26-6D25-15FB-C97BE30397C9}"/>
              </a:ext>
            </a:extLst>
          </p:cNvPr>
          <p:cNvSpPr txBox="1"/>
          <p:nvPr userDrawn="1"/>
        </p:nvSpPr>
        <p:spPr>
          <a:xfrm>
            <a:off x="749435" y="2902924"/>
            <a:ext cx="689482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CC8DEC"/>
                </a:solidFill>
              </a:rPr>
              <a:t>Guides Learning</a:t>
            </a:r>
            <a:r>
              <a:rPr lang="en-US" sz="1600" dirty="0"/>
              <a:t>: The loss functions provide feedback to the network on its performance, guiding the learning process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CC8DEC"/>
                </a:solidFill>
              </a:rPr>
              <a:t>Balancing Tasks</a:t>
            </a:r>
            <a:r>
              <a:rPr lang="en-US" sz="1600" dirty="0"/>
              <a:t>: Since Mask R-CNN performs multiple tasks (classification, bounding box regression, mask prediction), balancing these loss functions is crucial for effective learning</a:t>
            </a:r>
            <a:endParaRPr lang="uk-UA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CC8DEC"/>
                </a:solidFill>
              </a:rPr>
              <a:t> 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B11FAB5E-BD78-37F0-8C8E-D99400DBA595}"/>
              </a:ext>
            </a:extLst>
          </p:cNvPr>
          <p:cNvSpPr/>
          <p:nvPr userDrawn="1"/>
        </p:nvSpPr>
        <p:spPr>
          <a:xfrm>
            <a:off x="553112" y="301754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059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Merging Two Worlds</a:t>
            </a: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CFACA8D5-66C2-3A2C-88E3-CC60F52C6473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96D092E1-A495-56E5-A876-64A7563509B3}"/>
              </a:ext>
            </a:extLst>
          </p:cNvPr>
          <p:cNvSpPr txBox="1"/>
          <p:nvPr userDrawn="1"/>
        </p:nvSpPr>
        <p:spPr>
          <a:xfrm>
            <a:off x="5368316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</p:txBody>
      </p:sp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97036399-6E2C-8CE0-3EB0-765B9E2B4521}"/>
              </a:ext>
            </a:extLst>
          </p:cNvPr>
          <p:cNvSpPr/>
          <p:nvPr userDrawn="1"/>
        </p:nvSpPr>
        <p:spPr>
          <a:xfrm>
            <a:off x="250807" y="1463040"/>
            <a:ext cx="8078071" cy="110871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07900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Merging Two Worlds</a:t>
            </a: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CFACA8D5-66C2-3A2C-88E3-CC60F52C6473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96D092E1-A495-56E5-A876-64A7563509B3}"/>
              </a:ext>
            </a:extLst>
          </p:cNvPr>
          <p:cNvSpPr txBox="1"/>
          <p:nvPr userDrawn="1"/>
        </p:nvSpPr>
        <p:spPr>
          <a:xfrm>
            <a:off x="5368316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</p:txBody>
      </p:sp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97036399-6E2C-8CE0-3EB0-765B9E2B4521}"/>
              </a:ext>
            </a:extLst>
          </p:cNvPr>
          <p:cNvSpPr/>
          <p:nvPr userDrawn="1"/>
        </p:nvSpPr>
        <p:spPr>
          <a:xfrm>
            <a:off x="250807" y="1463039"/>
            <a:ext cx="8078071" cy="33842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Picture 2" descr="Image Segmentation: Deep Learning vs Traditional [Guide]">
            <a:extLst>
              <a:ext uri="{FF2B5EF4-FFF2-40B4-BE49-F238E27FC236}">
                <a16:creationId xmlns:a16="http://schemas.microsoft.com/office/drawing/2014/main" id="{59A6F3B7-3E8A-5A57-6EFB-A0F5358F7C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5" t="20215" r="7020" b="56187"/>
          <a:stretch/>
        </p:blipFill>
        <p:spPr bwMode="auto">
          <a:xfrm>
            <a:off x="481781" y="2359742"/>
            <a:ext cx="2841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Segmentation: Deep Learning vs Traditional [Guide]">
            <a:extLst>
              <a:ext uri="{FF2B5EF4-FFF2-40B4-BE49-F238E27FC236}">
                <a16:creationId xmlns:a16="http://schemas.microsoft.com/office/drawing/2014/main" id="{F760193B-1356-77CC-40AB-F16724FAC0C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56072" r="53585" b="20670"/>
          <a:stretch/>
        </p:blipFill>
        <p:spPr bwMode="auto">
          <a:xfrm>
            <a:off x="5083277" y="2320413"/>
            <a:ext cx="2984091" cy="18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138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Merging Two Worlds</a:t>
            </a:r>
          </a:p>
        </p:txBody>
      </p:sp>
      <p:sp>
        <p:nvSpPr>
          <p:cNvPr id="2" name="Google Shape;56;p10">
            <a:extLst>
              <a:ext uri="{FF2B5EF4-FFF2-40B4-BE49-F238E27FC236}">
                <a16:creationId xmlns:a16="http://schemas.microsoft.com/office/drawing/2014/main" id="{CFACA8D5-66C2-3A2C-88E3-CC60F52C6473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Segmentation</a:t>
            </a: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96D092E1-A495-56E5-A876-64A7563509B3}"/>
              </a:ext>
            </a:extLst>
          </p:cNvPr>
          <p:cNvSpPr txBox="1"/>
          <p:nvPr userDrawn="1"/>
        </p:nvSpPr>
        <p:spPr>
          <a:xfrm>
            <a:off x="5368316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</a:p>
        </p:txBody>
      </p:sp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97036399-6E2C-8CE0-3EB0-765B9E2B4521}"/>
              </a:ext>
            </a:extLst>
          </p:cNvPr>
          <p:cNvSpPr/>
          <p:nvPr userDrawn="1"/>
        </p:nvSpPr>
        <p:spPr>
          <a:xfrm>
            <a:off x="250807" y="1463039"/>
            <a:ext cx="8078071" cy="3384263"/>
          </a:xfrm>
          <a:prstGeom prst="roundRect">
            <a:avLst/>
          </a:prstGeom>
          <a:noFill/>
          <a:ln>
            <a:solidFill>
              <a:srgbClr val="CC8D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Google Shape;56;p10">
            <a:extLst>
              <a:ext uri="{FF2B5EF4-FFF2-40B4-BE49-F238E27FC236}">
                <a16:creationId xmlns:a16="http://schemas.microsoft.com/office/drawing/2014/main" id="{0E3A3806-2B59-C82E-F3AA-888DD476F429}"/>
              </a:ext>
            </a:extLst>
          </p:cNvPr>
          <p:cNvSpPr txBox="1"/>
          <p:nvPr userDrawn="1"/>
        </p:nvSpPr>
        <p:spPr>
          <a:xfrm>
            <a:off x="2981378" y="2554496"/>
            <a:ext cx="25855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Panoptic Segmentation</a:t>
            </a:r>
          </a:p>
        </p:txBody>
      </p:sp>
      <p:pic>
        <p:nvPicPr>
          <p:cNvPr id="8" name="Picture 8" descr="Image Segmentation: Deep Learning vs Traditional [Guide]">
            <a:extLst>
              <a:ext uri="{FF2B5EF4-FFF2-40B4-BE49-F238E27FC236}">
                <a16:creationId xmlns:a16="http://schemas.microsoft.com/office/drawing/2014/main" id="{C416EE87-1784-C0B1-7980-B651597EE0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6" t="56254" r="6966" b="20329"/>
          <a:stretch/>
        </p:blipFill>
        <p:spPr bwMode="auto">
          <a:xfrm>
            <a:off x="2939847" y="2985353"/>
            <a:ext cx="2585576" cy="16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38B70-7252-54D0-6525-4946B22EFC1F}"/>
              </a:ext>
            </a:extLst>
          </p:cNvPr>
          <p:cNvSpPr txBox="1"/>
          <p:nvPr userDrawn="1"/>
        </p:nvSpPr>
        <p:spPr>
          <a:xfrm>
            <a:off x="3863372" y="1415889"/>
            <a:ext cx="285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+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2864808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Panoptic Segmentation Overview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9E97AE97-36CB-36F9-16CD-675E7CAAC83D}"/>
              </a:ext>
            </a:extLst>
          </p:cNvPr>
          <p:cNvSpPr txBox="1"/>
          <p:nvPr userDrawn="1"/>
        </p:nvSpPr>
        <p:spPr>
          <a:xfrm>
            <a:off x="2382797" y="1682341"/>
            <a:ext cx="18959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Semantic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Segmentation</a:t>
            </a:r>
            <a:r>
              <a:rPr lang="ru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16;p18">
            <a:extLst>
              <a:ext uri="{FF2B5EF4-FFF2-40B4-BE49-F238E27FC236}">
                <a16:creationId xmlns:a16="http://schemas.microsoft.com/office/drawing/2014/main" id="{4F177CE8-E28F-73D1-31A0-E323AA0E886F}"/>
              </a:ext>
            </a:extLst>
          </p:cNvPr>
          <p:cNvSpPr txBox="1"/>
          <p:nvPr userDrawn="1"/>
        </p:nvSpPr>
        <p:spPr>
          <a:xfrm>
            <a:off x="4488978" y="1682342"/>
            <a:ext cx="2074382" cy="73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Instance Segmentation</a:t>
            </a:r>
            <a:endParaRPr sz="1800" b="1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16;p18">
            <a:extLst>
              <a:ext uri="{FF2B5EF4-FFF2-40B4-BE49-F238E27FC236}">
                <a16:creationId xmlns:a16="http://schemas.microsoft.com/office/drawing/2014/main" id="{2962D23F-DF63-ACDD-46AC-B5B47679E1EA}"/>
              </a:ext>
            </a:extLst>
          </p:cNvPr>
          <p:cNvSpPr txBox="1"/>
          <p:nvPr userDrawn="1"/>
        </p:nvSpPr>
        <p:spPr>
          <a:xfrm>
            <a:off x="6689339" y="1682341"/>
            <a:ext cx="20743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Panoptic Segmentation</a:t>
            </a:r>
            <a:endParaRPr sz="18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0" name="Picture 2" descr="Image Segmentation: Deep Learning vs Traditional [Guide]">
            <a:extLst>
              <a:ext uri="{FF2B5EF4-FFF2-40B4-BE49-F238E27FC236}">
                <a16:creationId xmlns:a16="http://schemas.microsoft.com/office/drawing/2014/main" id="{123DC9BD-70AB-1582-9F0B-E62A92FED4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5" t="18829" r="5452" b="55217"/>
          <a:stretch/>
        </p:blipFill>
        <p:spPr bwMode="auto">
          <a:xfrm>
            <a:off x="2222700" y="2625784"/>
            <a:ext cx="2216185" cy="1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Segmentation: Deep Learning vs Traditional [Guide]">
            <a:extLst>
              <a:ext uri="{FF2B5EF4-FFF2-40B4-BE49-F238E27FC236}">
                <a16:creationId xmlns:a16="http://schemas.microsoft.com/office/drawing/2014/main" id="{0B6D42FC-B87D-1398-2077-A504BBB905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9243" r="52683" b="55169"/>
          <a:stretch/>
        </p:blipFill>
        <p:spPr bwMode="auto">
          <a:xfrm>
            <a:off x="36408" y="2643919"/>
            <a:ext cx="2186292" cy="144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Segmentation: Deep Learning vs Traditional [Guide]">
            <a:extLst>
              <a:ext uri="{FF2B5EF4-FFF2-40B4-BE49-F238E27FC236}">
                <a16:creationId xmlns:a16="http://schemas.microsoft.com/office/drawing/2014/main" id="{243E2F06-27A7-56D4-5B37-DDD433CF3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55224" r="52061" b="18871"/>
          <a:stretch/>
        </p:blipFill>
        <p:spPr bwMode="auto">
          <a:xfrm>
            <a:off x="4408992" y="2643919"/>
            <a:ext cx="2234355" cy="1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Segmentation: Deep Learning vs Traditional [Guide]">
            <a:extLst>
              <a:ext uri="{FF2B5EF4-FFF2-40B4-BE49-F238E27FC236}">
                <a16:creationId xmlns:a16="http://schemas.microsoft.com/office/drawing/2014/main" id="{1651EBF3-CE6D-540E-E5F0-42187691E9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6" t="54829" r="5955" b="19266"/>
          <a:stretch/>
        </p:blipFill>
        <p:spPr bwMode="auto">
          <a:xfrm>
            <a:off x="6625176" y="2625784"/>
            <a:ext cx="2202709" cy="1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963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Helvetica Neue"/>
                <a:cs typeface="Helvetica Neue"/>
                <a:sym typeface="Helvetica Neue"/>
              </a:rPr>
              <a:t>Panoptic Segmentation Overview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D1671E69-3C2F-A2AD-9D52-CCBE4E18F0AC}"/>
              </a:ext>
            </a:extLst>
          </p:cNvPr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723550" y="1539343"/>
            <a:ext cx="5457794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Panoptic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Definition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 Combines the strengths of both semantic and instance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Unified Approach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Recognizes and categorizes each object ('thing') while also understanding the scene context ('stuff’)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Significance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Offers a comprehensive understanding of the scene, crucial for applications like autonomous driving and robotic navigation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20350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 Overview</a:t>
            </a:r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54032DC-23DF-27B0-6289-EF79A23B3440}"/>
              </a:ext>
            </a:extLst>
          </p:cNvPr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;p10">
            <a:extLst>
              <a:ext uri="{FF2B5EF4-FFF2-40B4-BE49-F238E27FC236}">
                <a16:creationId xmlns:a16="http://schemas.microsoft.com/office/drawing/2014/main" id="{A0253803-C007-D790-008A-87343F36354F}"/>
              </a:ext>
            </a:extLst>
          </p:cNvPr>
          <p:cNvSpPr txBox="1"/>
          <p:nvPr userDrawn="1"/>
        </p:nvSpPr>
        <p:spPr>
          <a:xfrm>
            <a:off x="723550" y="1539343"/>
            <a:ext cx="20328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+mn-lt"/>
                <a:ea typeface="Helvetica Neue"/>
                <a:cs typeface="Helvetica Neue"/>
                <a:sym typeface="Helvetica Neue"/>
              </a:rPr>
              <a:t>Key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88E80-F1CB-2B80-D491-B699DA54F764}"/>
              </a:ext>
            </a:extLst>
          </p:cNvPr>
          <p:cNvSpPr txBox="1"/>
          <p:nvPr userDrawn="1"/>
        </p:nvSpPr>
        <p:spPr>
          <a:xfrm>
            <a:off x="481973" y="2273811"/>
            <a:ext cx="78459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Autonomous self-driving</a:t>
            </a:r>
            <a:r>
              <a:rPr lang="en-US" dirty="0">
                <a:solidFill>
                  <a:schemeClr val="tx2"/>
                </a:solidFill>
              </a:rPr>
              <a:t>. For accurate real-time understanding of road scenes, differentiating between various vehicles, pedestrians, and road elements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Medical Imaging. </a:t>
            </a:r>
            <a:r>
              <a:rPr lang="en-US" dirty="0">
                <a:solidFill>
                  <a:schemeClr val="tx2"/>
                </a:solidFill>
              </a:rPr>
              <a:t>For detailed analysis in medical diagnostics, distinguishing between different tissues, organs, and pathological conditions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Remote sensing</a:t>
            </a:r>
            <a:r>
              <a:rPr lang="en-US" dirty="0">
                <a:solidFill>
                  <a:schemeClr val="tx2"/>
                </a:solidFill>
              </a:rPr>
              <a:t>. Enabling robotized systems to better understand and interact with their environments by identifying and categorizing every part of the scene.</a:t>
            </a:r>
            <a:endParaRPr lang="uk-U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454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 Overview</a:t>
            </a:r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54032DC-23DF-27B0-6289-EF79A23B3440}"/>
              </a:ext>
            </a:extLst>
          </p:cNvPr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;p10">
            <a:extLst>
              <a:ext uri="{FF2B5EF4-FFF2-40B4-BE49-F238E27FC236}">
                <a16:creationId xmlns:a16="http://schemas.microsoft.com/office/drawing/2014/main" id="{A0253803-C007-D790-008A-87343F36354F}"/>
              </a:ext>
            </a:extLst>
          </p:cNvPr>
          <p:cNvSpPr txBox="1"/>
          <p:nvPr userDrawn="1"/>
        </p:nvSpPr>
        <p:spPr>
          <a:xfrm>
            <a:off x="723550" y="1539343"/>
            <a:ext cx="30766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8DEC"/>
                </a:solidFill>
              </a:rPr>
              <a:t>Autonomous self-driving</a:t>
            </a:r>
            <a:endParaRPr lang="en-US" sz="1600" b="1" dirty="0">
              <a:solidFill>
                <a:schemeClr val="tx2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AD51622-29B4-000E-E825-01C14DFD60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08" y="1913422"/>
            <a:ext cx="3407492" cy="23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DED275-CC0E-0B6A-E5E6-364F64AF5729}"/>
              </a:ext>
            </a:extLst>
          </p:cNvPr>
          <p:cNvSpPr txBox="1"/>
          <p:nvPr userDrawn="1"/>
        </p:nvSpPr>
        <p:spPr>
          <a:xfrm>
            <a:off x="481973" y="2273811"/>
            <a:ext cx="45226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Obstacle Detection and Avoidance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Road and Lane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Traffic Sign and Signal Recognition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Dealing with Varied Lighting and Weather Conditions</a:t>
            </a:r>
          </a:p>
        </p:txBody>
      </p:sp>
      <p:sp>
        <p:nvSpPr>
          <p:cNvPr id="5" name="Google Shape;37;p8">
            <a:extLst>
              <a:ext uri="{FF2B5EF4-FFF2-40B4-BE49-F238E27FC236}">
                <a16:creationId xmlns:a16="http://schemas.microsoft.com/office/drawing/2014/main" id="{CD7A159C-7EF0-DA61-73EF-A00F2374B8B4}"/>
              </a:ext>
            </a:extLst>
          </p:cNvPr>
          <p:cNvSpPr txBox="1"/>
          <p:nvPr userDrawn="1"/>
        </p:nvSpPr>
        <p:spPr>
          <a:xfrm>
            <a:off x="235850" y="218235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7;p8">
            <a:extLst>
              <a:ext uri="{FF2B5EF4-FFF2-40B4-BE49-F238E27FC236}">
                <a16:creationId xmlns:a16="http://schemas.microsoft.com/office/drawing/2014/main" id="{910ADF18-ABB4-E46F-5D26-9DD091DFBC54}"/>
              </a:ext>
            </a:extLst>
          </p:cNvPr>
          <p:cNvSpPr txBox="1"/>
          <p:nvPr userDrawn="1"/>
        </p:nvSpPr>
        <p:spPr>
          <a:xfrm>
            <a:off x="226024" y="257175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37;p8">
            <a:extLst>
              <a:ext uri="{FF2B5EF4-FFF2-40B4-BE49-F238E27FC236}">
                <a16:creationId xmlns:a16="http://schemas.microsoft.com/office/drawing/2014/main" id="{A234635B-94E4-D813-CFDA-E4F8B78E0235}"/>
              </a:ext>
            </a:extLst>
          </p:cNvPr>
          <p:cNvSpPr txBox="1"/>
          <p:nvPr userDrawn="1"/>
        </p:nvSpPr>
        <p:spPr>
          <a:xfrm>
            <a:off x="226024" y="3028299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37;p8">
            <a:extLst>
              <a:ext uri="{FF2B5EF4-FFF2-40B4-BE49-F238E27FC236}">
                <a16:creationId xmlns:a16="http://schemas.microsoft.com/office/drawing/2014/main" id="{32206FAD-F777-A380-61BD-F808CA8B75B8}"/>
              </a:ext>
            </a:extLst>
          </p:cNvPr>
          <p:cNvSpPr txBox="1"/>
          <p:nvPr userDrawn="1"/>
        </p:nvSpPr>
        <p:spPr>
          <a:xfrm>
            <a:off x="222263" y="344336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459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4" y="2140893"/>
            <a:ext cx="82431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Implementing panoptic segmentation 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7664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Evaluating results using PQ (Panoptic Quality) metric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Visualizing segmentation results on sample images, highlighting both semantic and instance segmentation</a:t>
            </a:r>
          </a:p>
        </p:txBody>
      </p:sp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Possible improvement</a:t>
            </a:r>
          </a:p>
        </p:txBody>
      </p:sp>
      <p:pic>
        <p:nvPicPr>
          <p:cNvPr id="2" name="Google Shape;35;p8">
            <a:extLst>
              <a:ext uri="{FF2B5EF4-FFF2-40B4-BE49-F238E27FC236}">
                <a16:creationId xmlns:a16="http://schemas.microsoft.com/office/drawing/2014/main" id="{6F20411B-96F2-4C83-71DC-7D7D304FA52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61D9-4AD0-FA6D-CAC5-9C96DB504E12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Practices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7614687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 Overview</a:t>
            </a:r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54032DC-23DF-27B0-6289-EF79A23B3440}"/>
              </a:ext>
            </a:extLst>
          </p:cNvPr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;p10">
            <a:extLst>
              <a:ext uri="{FF2B5EF4-FFF2-40B4-BE49-F238E27FC236}">
                <a16:creationId xmlns:a16="http://schemas.microsoft.com/office/drawing/2014/main" id="{A0253803-C007-D790-008A-87343F36354F}"/>
              </a:ext>
            </a:extLst>
          </p:cNvPr>
          <p:cNvSpPr txBox="1"/>
          <p:nvPr userDrawn="1"/>
        </p:nvSpPr>
        <p:spPr>
          <a:xfrm>
            <a:off x="723550" y="1539343"/>
            <a:ext cx="30766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8DEC"/>
                </a:solidFill>
              </a:rPr>
              <a:t>Medical Imaging</a:t>
            </a:r>
            <a:endParaRPr lang="en-US" sz="1600" b="1" dirty="0">
              <a:solidFill>
                <a:schemeClr val="tx2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ED275-CC0E-0B6A-E5E6-364F64AF5729}"/>
              </a:ext>
            </a:extLst>
          </p:cNvPr>
          <p:cNvSpPr txBox="1"/>
          <p:nvPr userDrawn="1"/>
        </p:nvSpPr>
        <p:spPr>
          <a:xfrm>
            <a:off x="481973" y="2273811"/>
            <a:ext cx="4522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Panoptic segmentation allows for precise delineation of different tissues and organs in medical images, such as CT scans or MRI image</a:t>
            </a:r>
          </a:p>
          <a:p>
            <a:endParaRPr lang="en-US" b="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Segmentation of vascular structures, enabling detailed analysis of blood vessels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Tumor Detection and Segmentation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37;p8">
            <a:extLst>
              <a:ext uri="{FF2B5EF4-FFF2-40B4-BE49-F238E27FC236}">
                <a16:creationId xmlns:a16="http://schemas.microsoft.com/office/drawing/2014/main" id="{CD7A159C-7EF0-DA61-73EF-A00F2374B8B4}"/>
              </a:ext>
            </a:extLst>
          </p:cNvPr>
          <p:cNvSpPr txBox="1"/>
          <p:nvPr userDrawn="1"/>
        </p:nvSpPr>
        <p:spPr>
          <a:xfrm>
            <a:off x="235850" y="218235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37;p8">
            <a:extLst>
              <a:ext uri="{FF2B5EF4-FFF2-40B4-BE49-F238E27FC236}">
                <a16:creationId xmlns:a16="http://schemas.microsoft.com/office/drawing/2014/main" id="{A234635B-94E4-D813-CFDA-E4F8B78E0235}"/>
              </a:ext>
            </a:extLst>
          </p:cNvPr>
          <p:cNvSpPr txBox="1"/>
          <p:nvPr userDrawn="1"/>
        </p:nvSpPr>
        <p:spPr>
          <a:xfrm>
            <a:off x="226024" y="3028299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37;p8">
            <a:extLst>
              <a:ext uri="{FF2B5EF4-FFF2-40B4-BE49-F238E27FC236}">
                <a16:creationId xmlns:a16="http://schemas.microsoft.com/office/drawing/2014/main" id="{32206FAD-F777-A380-61BD-F808CA8B75B8}"/>
              </a:ext>
            </a:extLst>
          </p:cNvPr>
          <p:cNvSpPr txBox="1"/>
          <p:nvPr userDrawn="1"/>
        </p:nvSpPr>
        <p:spPr>
          <a:xfrm>
            <a:off x="235850" y="3666717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D5BB2-E015-7DE1-617D-9111EC0EA1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8"/>
          <a:stretch/>
        </p:blipFill>
        <p:spPr bwMode="auto">
          <a:xfrm rot="5400000" flipV="1">
            <a:off x="5440671" y="2368332"/>
            <a:ext cx="3358047" cy="177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480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 Overview</a:t>
            </a:r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54032DC-23DF-27B0-6289-EF79A23B3440}"/>
              </a:ext>
            </a:extLst>
          </p:cNvPr>
          <p:cNvSpPr/>
          <p:nvPr userDrawn="1"/>
        </p:nvSpPr>
        <p:spPr>
          <a:xfrm>
            <a:off x="519563" y="17006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6;p10">
            <a:extLst>
              <a:ext uri="{FF2B5EF4-FFF2-40B4-BE49-F238E27FC236}">
                <a16:creationId xmlns:a16="http://schemas.microsoft.com/office/drawing/2014/main" id="{A0253803-C007-D790-008A-87343F36354F}"/>
              </a:ext>
            </a:extLst>
          </p:cNvPr>
          <p:cNvSpPr txBox="1"/>
          <p:nvPr userDrawn="1"/>
        </p:nvSpPr>
        <p:spPr>
          <a:xfrm>
            <a:off x="723550" y="1539343"/>
            <a:ext cx="30766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C8DEC"/>
                </a:solidFill>
              </a:rPr>
              <a:t>Remote sensing</a:t>
            </a:r>
            <a:endParaRPr lang="en-US" sz="1600" b="1" dirty="0">
              <a:solidFill>
                <a:schemeClr val="tx2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23450DDB-7514-143F-36B4-4217B0BB50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7"/>
          <a:stretch/>
        </p:blipFill>
        <p:spPr bwMode="auto">
          <a:xfrm>
            <a:off x="5304819" y="2247794"/>
            <a:ext cx="3544213" cy="18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E8E5B-FF56-A619-9DAF-E7CBDECA33AE}"/>
              </a:ext>
            </a:extLst>
          </p:cNvPr>
          <p:cNvSpPr txBox="1"/>
          <p:nvPr userDrawn="1"/>
        </p:nvSpPr>
        <p:spPr>
          <a:xfrm>
            <a:off x="481973" y="2273811"/>
            <a:ext cx="45226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Detailed analysis of urban areas for planning infrastructure, monitoring construction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Tracking changes in land use, deforestation, and environmental degradation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Assessing damage after natural disasters like floods, earthquakes, or hurricanes for effective response and recovery</a:t>
            </a: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F64071A5-F889-905E-DC87-1A08020681F3}"/>
              </a:ext>
            </a:extLst>
          </p:cNvPr>
          <p:cNvSpPr txBox="1"/>
          <p:nvPr userDrawn="1"/>
        </p:nvSpPr>
        <p:spPr>
          <a:xfrm>
            <a:off x="235850" y="218235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37;p8">
            <a:extLst>
              <a:ext uri="{FF2B5EF4-FFF2-40B4-BE49-F238E27FC236}">
                <a16:creationId xmlns:a16="http://schemas.microsoft.com/office/drawing/2014/main" id="{AA3B3D64-BB6F-AE79-D003-86A7E4F17048}"/>
              </a:ext>
            </a:extLst>
          </p:cNvPr>
          <p:cNvSpPr txBox="1"/>
          <p:nvPr userDrawn="1"/>
        </p:nvSpPr>
        <p:spPr>
          <a:xfrm>
            <a:off x="210262" y="2793802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37;p8">
            <a:extLst>
              <a:ext uri="{FF2B5EF4-FFF2-40B4-BE49-F238E27FC236}">
                <a16:creationId xmlns:a16="http://schemas.microsoft.com/office/drawing/2014/main" id="{16AB74B8-8F7A-9BA0-B83D-076C63B9F5C4}"/>
              </a:ext>
            </a:extLst>
          </p:cNvPr>
          <p:cNvSpPr txBox="1"/>
          <p:nvPr userDrawn="1"/>
        </p:nvSpPr>
        <p:spPr>
          <a:xfrm>
            <a:off x="235850" y="3457867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792537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pic>
        <p:nvPicPr>
          <p:cNvPr id="3" name="Рисунок 2" descr="Зображення, що містить текст, знімок екрана, схема, дизайн&#10;&#10;Автоматично згенерований опис">
            <a:extLst>
              <a:ext uri="{FF2B5EF4-FFF2-40B4-BE49-F238E27FC236}">
                <a16:creationId xmlns:a16="http://schemas.microsoft.com/office/drawing/2014/main" id="{72E82CA3-A47A-69B4-D77F-1E556A5540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03" r="53227" b="42573"/>
          <a:stretch/>
        </p:blipFill>
        <p:spPr>
          <a:xfrm>
            <a:off x="384500" y="2357394"/>
            <a:ext cx="2877464" cy="151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27872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Fully convolutional network for semantic segmentation. </a:t>
            </a:r>
            <a:r>
              <a:rPr lang="en-US" dirty="0">
                <a:solidFill>
                  <a:srgbClr val="CC8DEC"/>
                </a:solidFill>
              </a:rPr>
              <a:t>FCN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C0C50-2A4C-92B3-0B19-85384981799B}"/>
              </a:ext>
            </a:extLst>
          </p:cNvPr>
          <p:cNvSpPr txBox="1"/>
          <p:nvPr userDrawn="1"/>
        </p:nvSpPr>
        <p:spPr>
          <a:xfrm>
            <a:off x="5073445" y="1679197"/>
            <a:ext cx="3141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Instance segmentation. </a:t>
            </a:r>
            <a:r>
              <a:rPr lang="en-US" dirty="0">
                <a:solidFill>
                  <a:srgbClr val="CC8DEC"/>
                </a:solidFill>
              </a:rPr>
              <a:t>Mask RCNN</a:t>
            </a:r>
          </a:p>
        </p:txBody>
      </p:sp>
      <p:pic>
        <p:nvPicPr>
          <p:cNvPr id="9" name="Рисунок 8" descr="Зображення, що містить текст, знімок екрана, схема, дизайн&#10;&#10;Автоматично згенерований опис">
            <a:extLst>
              <a:ext uri="{FF2B5EF4-FFF2-40B4-BE49-F238E27FC236}">
                <a16:creationId xmlns:a16="http://schemas.microsoft.com/office/drawing/2014/main" id="{79153679-C2A2-D493-0FD9-85DBD0327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64" t="14824" r="2163" b="41352"/>
          <a:stretch/>
        </p:blipFill>
        <p:spPr>
          <a:xfrm>
            <a:off x="5073445" y="2357394"/>
            <a:ext cx="2877464" cy="1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3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pic>
        <p:nvPicPr>
          <p:cNvPr id="3" name="Рисунок 2" descr="Зображення, що містить текст, знімок екрана, схема, дизайн&#10;&#10;Автоматично згенерований опис">
            <a:extLst>
              <a:ext uri="{FF2B5EF4-FFF2-40B4-BE49-F238E27FC236}">
                <a16:creationId xmlns:a16="http://schemas.microsoft.com/office/drawing/2014/main" id="{72E82CA3-A47A-69B4-D77F-1E556A5540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03" r="53227" b="42573"/>
          <a:stretch/>
        </p:blipFill>
        <p:spPr>
          <a:xfrm>
            <a:off x="384500" y="2357394"/>
            <a:ext cx="2877464" cy="151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27872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Fully convolutional network for semantic segmentation. </a:t>
            </a:r>
            <a:r>
              <a:rPr lang="en-US" dirty="0">
                <a:solidFill>
                  <a:srgbClr val="CC8DEC"/>
                </a:solidFill>
              </a:rPr>
              <a:t>FCN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C0C50-2A4C-92B3-0B19-85384981799B}"/>
              </a:ext>
            </a:extLst>
          </p:cNvPr>
          <p:cNvSpPr txBox="1"/>
          <p:nvPr userDrawn="1"/>
        </p:nvSpPr>
        <p:spPr>
          <a:xfrm>
            <a:off x="5073445" y="1679197"/>
            <a:ext cx="3141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Instance segmentation. </a:t>
            </a:r>
            <a:r>
              <a:rPr lang="en-US" dirty="0">
                <a:solidFill>
                  <a:srgbClr val="CC8DEC"/>
                </a:solidFill>
              </a:rPr>
              <a:t>Mask RCNN</a:t>
            </a:r>
          </a:p>
        </p:txBody>
      </p:sp>
      <p:pic>
        <p:nvPicPr>
          <p:cNvPr id="9" name="Рисунок 8" descr="Зображення, що містить текст, знімок екрана, схема, дизайн&#10;&#10;Автоматично згенерований опис">
            <a:extLst>
              <a:ext uri="{FF2B5EF4-FFF2-40B4-BE49-F238E27FC236}">
                <a16:creationId xmlns:a16="http://schemas.microsoft.com/office/drawing/2014/main" id="{79153679-C2A2-D493-0FD9-85DBD0327D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64" t="14824" r="2163" b="41352"/>
          <a:stretch/>
        </p:blipFill>
        <p:spPr>
          <a:xfrm>
            <a:off x="5073445" y="2357394"/>
            <a:ext cx="2877464" cy="1516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DF499-2A94-D6D6-2FAB-98A2CE834B40}"/>
              </a:ext>
            </a:extLst>
          </p:cNvPr>
          <p:cNvSpPr txBox="1"/>
          <p:nvPr userDrawn="1"/>
        </p:nvSpPr>
        <p:spPr>
          <a:xfrm>
            <a:off x="1162174" y="4196505"/>
            <a:ext cx="6819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CC8DEC"/>
                </a:solidFill>
              </a:rPr>
              <a:t>so easy </a:t>
            </a:r>
            <a:r>
              <a:rPr lang="en-US" dirty="0">
                <a:solidFill>
                  <a:schemeClr val="tx2"/>
                </a:solidFill>
              </a:rPr>
              <a:t>to create panoptic segmentation network – </a:t>
            </a:r>
            <a:r>
              <a:rPr lang="en-US" dirty="0">
                <a:solidFill>
                  <a:srgbClr val="CC8DEC"/>
                </a:solidFill>
              </a:rPr>
              <a:t>architectures</a:t>
            </a:r>
            <a:r>
              <a:rPr lang="en-US" dirty="0">
                <a:solidFill>
                  <a:schemeClr val="tx2"/>
                </a:solidFill>
              </a:rPr>
              <a:t> are </a:t>
            </a:r>
            <a:r>
              <a:rPr lang="en-US" dirty="0">
                <a:solidFill>
                  <a:srgbClr val="CC8DEC"/>
                </a:solidFill>
              </a:rPr>
              <a:t>different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Google Shape;37;p8">
            <a:extLst>
              <a:ext uri="{FF2B5EF4-FFF2-40B4-BE49-F238E27FC236}">
                <a16:creationId xmlns:a16="http://schemas.microsoft.com/office/drawing/2014/main" id="{563ECA64-1B1B-EFC3-F567-79BA1FCB55B5}"/>
              </a:ext>
            </a:extLst>
          </p:cNvPr>
          <p:cNvSpPr txBox="1"/>
          <p:nvPr userDrawn="1"/>
        </p:nvSpPr>
        <p:spPr>
          <a:xfrm>
            <a:off x="908352" y="410640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8840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Solution</a:t>
            </a:r>
            <a:r>
              <a:rPr lang="en-US" dirty="0">
                <a:solidFill>
                  <a:schemeClr val="tx2"/>
                </a:solidFill>
              </a:rPr>
              <a:t> – panoptic feature pyramid network (</a:t>
            </a:r>
            <a:r>
              <a:rPr lang="en-US" dirty="0" err="1">
                <a:solidFill>
                  <a:srgbClr val="CC8DEC"/>
                </a:solidFill>
              </a:rPr>
              <a:t>PanopticFPN</a:t>
            </a:r>
            <a:r>
              <a:rPr lang="en-US" dirty="0">
                <a:solidFill>
                  <a:schemeClr val="tx2"/>
                </a:solidFill>
              </a:rPr>
              <a:t>)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5778" name="Picture 2">
            <a:extLst>
              <a:ext uri="{FF2B5EF4-FFF2-40B4-BE49-F238E27FC236}">
                <a16:creationId xmlns:a16="http://schemas.microsoft.com/office/drawing/2014/main" id="{7614AE30-5A3A-224C-99AD-E2B908837E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493" y="2088740"/>
            <a:ext cx="3769529" cy="28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276F8-0A36-FCAC-979A-298EB7FAE08B}"/>
              </a:ext>
            </a:extLst>
          </p:cNvPr>
          <p:cNvSpPr txBox="1"/>
          <p:nvPr userDrawn="1"/>
        </p:nvSpPr>
        <p:spPr>
          <a:xfrm>
            <a:off x="481973" y="2273811"/>
            <a:ext cx="44341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Definition</a:t>
            </a:r>
            <a:r>
              <a:rPr lang="en-US" dirty="0">
                <a:solidFill>
                  <a:schemeClr val="tx2"/>
                </a:solidFill>
              </a:rPr>
              <a:t>. Panoptic-FPN (Feature Pyramid Network) is an innovative architecture designed for panoptic segmentation, which effectively combines semantic and instance segmentation in a unified framework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Purpose. </a:t>
            </a:r>
            <a:r>
              <a:rPr lang="en-US" dirty="0">
                <a:solidFill>
                  <a:schemeClr val="tx2"/>
                </a:solidFill>
              </a:rPr>
              <a:t>It aims to address the challenge of segmenting a wide range of object scales in an image, from small to large, by leveraging a pyramid of features</a:t>
            </a:r>
          </a:p>
        </p:txBody>
      </p:sp>
    </p:spTree>
    <p:extLst>
      <p:ext uri="{BB962C8B-B14F-4D97-AF65-F5344CB8AC3E}">
        <p14:creationId xmlns:p14="http://schemas.microsoft.com/office/powerpoint/2010/main" val="3063451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Architecture of Panoptic-FPN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276F8-0A36-FCAC-979A-298EB7FAE08B}"/>
              </a:ext>
            </a:extLst>
          </p:cNvPr>
          <p:cNvSpPr txBox="1"/>
          <p:nvPr userDrawn="1"/>
        </p:nvSpPr>
        <p:spPr>
          <a:xfrm>
            <a:off x="481973" y="2273811"/>
            <a:ext cx="44341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Backbone Network: </a:t>
            </a:r>
            <a:r>
              <a:rPr lang="en-US" dirty="0">
                <a:solidFill>
                  <a:schemeClr val="tx2"/>
                </a:solidFill>
              </a:rPr>
              <a:t>The backbone is typically a deep convolutional network like </a:t>
            </a:r>
            <a:r>
              <a:rPr lang="en-US" dirty="0" err="1">
                <a:solidFill>
                  <a:srgbClr val="CC8DEC"/>
                </a:solidFill>
              </a:rPr>
              <a:t>ResNet</a:t>
            </a:r>
            <a:r>
              <a:rPr lang="en-US" dirty="0">
                <a:solidFill>
                  <a:schemeClr val="tx2"/>
                </a:solidFill>
              </a:rPr>
              <a:t>, which extracts a hierarchy of features from the input image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Feature Pyramid: </a:t>
            </a:r>
            <a:r>
              <a:rPr lang="en-US" dirty="0">
                <a:solidFill>
                  <a:schemeClr val="tx2"/>
                </a:solidFill>
              </a:rPr>
              <a:t>This pyramid processes the features at different scales, ensuring that the network performs well across various object sizes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19408C-E4AA-A5E4-333F-A5CB29FEE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6686" y="2273811"/>
            <a:ext cx="3575341" cy="14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380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Architecture of </a:t>
            </a:r>
            <a:r>
              <a:rPr lang="en-US" dirty="0">
                <a:solidFill>
                  <a:srgbClr val="CC8DEC"/>
                </a:solidFill>
              </a:rPr>
              <a:t>Panoptic-FPN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276F8-0A36-FCAC-979A-298EB7FAE08B}"/>
              </a:ext>
            </a:extLst>
          </p:cNvPr>
          <p:cNvSpPr txBox="1"/>
          <p:nvPr userDrawn="1"/>
        </p:nvSpPr>
        <p:spPr>
          <a:xfrm>
            <a:off x="481973" y="2273811"/>
            <a:ext cx="44341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Semantic Segmentation Head: </a:t>
            </a:r>
            <a:r>
              <a:rPr lang="en-US" dirty="0">
                <a:solidFill>
                  <a:schemeClr val="tx2"/>
                </a:solidFill>
              </a:rPr>
              <a:t>: Processes lower-level features for pixel-wise classification, crucial for understanding the scene at a global level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Instance Segmentation Head: </a:t>
            </a:r>
            <a:r>
              <a:rPr lang="en-US" dirty="0">
                <a:solidFill>
                  <a:schemeClr val="tx2"/>
                </a:solidFill>
              </a:rPr>
              <a:t>Utilizes higher-level features to distinguish individual objects, even those of the same class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5192BF-DA2F-EFF1-F842-F29AD847AC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2750" y="3497256"/>
            <a:ext cx="1979179" cy="12910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A74B5A7-DDB7-3B4A-2F18-B12CA9472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1507" y="1957650"/>
            <a:ext cx="2681667" cy="13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293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How to select loss function? </a:t>
            </a:r>
            <a:endParaRPr lang="en-US" dirty="0">
              <a:solidFill>
                <a:srgbClr val="CC8D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451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How to select loss function? </a:t>
            </a:r>
            <a:endParaRPr lang="en-US" dirty="0">
              <a:solidFill>
                <a:srgbClr val="CC8DEC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9B2CFC-9DE5-FBBE-72C8-23DF69A69F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1083" y="2410352"/>
            <a:ext cx="4212901" cy="3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97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How to select loss function? </a:t>
            </a:r>
            <a:endParaRPr lang="en-US" dirty="0">
              <a:solidFill>
                <a:srgbClr val="CC8DEC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9B2CFC-9DE5-FBBE-72C8-23DF69A69F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1083" y="2410352"/>
            <a:ext cx="4212901" cy="322796"/>
          </a:xfrm>
          <a:prstGeom prst="rect">
            <a:avLst/>
          </a:prstGeom>
        </p:spPr>
      </p:pic>
      <p:pic>
        <p:nvPicPr>
          <p:cNvPr id="3" name="Рисунок 2" descr="Зображення, що містить текст, Шрифт, Графіка, почерк&#10;&#10;Автоматично згенерований опис">
            <a:extLst>
              <a:ext uri="{FF2B5EF4-FFF2-40B4-BE49-F238E27FC236}">
                <a16:creationId xmlns:a16="http://schemas.microsoft.com/office/drawing/2014/main" id="{4ECFFBF2-5ADD-889A-1375-98F7441A81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7060" y="3003999"/>
            <a:ext cx="4281017" cy="1010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F6771-3449-EDC9-8AFE-EBD1D1D59501}"/>
              </a:ext>
            </a:extLst>
          </p:cNvPr>
          <p:cNvSpPr txBox="1"/>
          <p:nvPr userDrawn="1"/>
        </p:nvSpPr>
        <p:spPr>
          <a:xfrm>
            <a:off x="672529" y="4292488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But are they in the same scale?</a:t>
            </a:r>
            <a:endParaRPr lang="en-US" dirty="0">
              <a:solidFill>
                <a:srgbClr val="CC8DEC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49595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Pose Estimation.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5" y="2713263"/>
            <a:ext cx="56775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Advanced techniques for pose estimation 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Panoptic Segmentation and its significance in computer vision</a:t>
            </a: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Understanding popular architectures and methodologies for panoptic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Segmentation: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Theory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1201412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How to select loss function? </a:t>
            </a:r>
            <a:endParaRPr lang="en-US" dirty="0">
              <a:solidFill>
                <a:srgbClr val="CC8DEC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9B2CFC-9DE5-FBBE-72C8-23DF69A69F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1083" y="2410352"/>
            <a:ext cx="4212901" cy="322796"/>
          </a:xfrm>
          <a:prstGeom prst="rect">
            <a:avLst/>
          </a:prstGeom>
        </p:spPr>
      </p:pic>
      <p:pic>
        <p:nvPicPr>
          <p:cNvPr id="3" name="Рисунок 2" descr="Зображення, що містить текст, Шрифт, Графіка, почерк&#10;&#10;Автоматично згенерований опис">
            <a:extLst>
              <a:ext uri="{FF2B5EF4-FFF2-40B4-BE49-F238E27FC236}">
                <a16:creationId xmlns:a16="http://schemas.microsoft.com/office/drawing/2014/main" id="{4ECFFBF2-5ADD-889A-1375-98F7441A81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7060" y="3003999"/>
            <a:ext cx="4281017" cy="1010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F6771-3449-EDC9-8AFE-EBD1D1D59501}"/>
              </a:ext>
            </a:extLst>
          </p:cNvPr>
          <p:cNvSpPr txBox="1"/>
          <p:nvPr userDrawn="1"/>
        </p:nvSpPr>
        <p:spPr>
          <a:xfrm>
            <a:off x="672529" y="4292488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But are they in the same scale? - </a:t>
            </a:r>
            <a:r>
              <a:rPr lang="en-US" dirty="0">
                <a:solidFill>
                  <a:srgbClr val="CC8DEC"/>
                </a:solidFill>
              </a:rPr>
              <a:t>No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893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672529" y="1679197"/>
            <a:ext cx="553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loss </a:t>
            </a:r>
            <a:r>
              <a:rPr lang="en-US" dirty="0">
                <a:solidFill>
                  <a:srgbClr val="CC8DEC"/>
                </a:solidFill>
              </a:rPr>
              <a:t>re-weighting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584CA-038E-F8D5-E7CD-A22D8AAA0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3027" y="2813265"/>
            <a:ext cx="5777364" cy="4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399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What metric to use for panoptic performance estimation? </a:t>
            </a:r>
            <a:endParaRPr lang="en-US" dirty="0">
              <a:solidFill>
                <a:srgbClr val="CC8D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050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What metric to use for panoptic performance estimation? 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A63EE-3C42-FC0E-A58B-5720961DB9F0}"/>
              </a:ext>
            </a:extLst>
          </p:cNvPr>
          <p:cNvSpPr txBox="1"/>
          <p:nvPr userDrawn="1"/>
        </p:nvSpPr>
        <p:spPr>
          <a:xfrm>
            <a:off x="1927315" y="2902828"/>
            <a:ext cx="5815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8DEC"/>
                </a:solidFill>
              </a:rPr>
              <a:t>Panoptic Quality Metric </a:t>
            </a:r>
            <a:r>
              <a:rPr lang="en-US" sz="2400" dirty="0">
                <a:solidFill>
                  <a:schemeClr val="tx2"/>
                </a:solidFill>
              </a:rPr>
              <a:t>(PQ metric)</a:t>
            </a:r>
            <a:endParaRPr lang="en-US" sz="2400" dirty="0">
              <a:solidFill>
                <a:srgbClr val="CC8D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480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PQ Metric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F2408-A9B2-9A7F-F741-DDF237E6940A}"/>
              </a:ext>
            </a:extLst>
          </p:cNvPr>
          <p:cNvSpPr txBox="1"/>
          <p:nvPr userDrawn="1"/>
        </p:nvSpPr>
        <p:spPr>
          <a:xfrm>
            <a:off x="481972" y="2268895"/>
            <a:ext cx="79000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Definition: </a:t>
            </a:r>
            <a:r>
              <a:rPr lang="en-US" dirty="0">
                <a:solidFill>
                  <a:schemeClr val="tx2"/>
                </a:solidFill>
              </a:rPr>
              <a:t>:PQ is a metric used to evaluate the performance of panoptic segmentation models. It combines the recognition quality </a:t>
            </a:r>
            <a:r>
              <a:rPr lang="en-US" dirty="0">
                <a:solidFill>
                  <a:srgbClr val="CC8DEC"/>
                </a:solidFill>
              </a:rPr>
              <a:t>RQ</a:t>
            </a:r>
            <a:r>
              <a:rPr lang="en-US" dirty="0">
                <a:solidFill>
                  <a:schemeClr val="tx2"/>
                </a:solidFill>
              </a:rPr>
              <a:t> and segmentation quality </a:t>
            </a:r>
            <a:r>
              <a:rPr lang="en-US" dirty="0">
                <a:solidFill>
                  <a:srgbClr val="CC8DEC"/>
                </a:solidFill>
              </a:rPr>
              <a:t>SQ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F3314-438F-5F51-F670-21C205BE77AB}"/>
              </a:ext>
            </a:extLst>
          </p:cNvPr>
          <p:cNvSpPr txBox="1"/>
          <p:nvPr userDrawn="1"/>
        </p:nvSpPr>
        <p:spPr>
          <a:xfrm>
            <a:off x="3308555" y="3297234"/>
            <a:ext cx="2925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PQ = SQ x RQ</a:t>
            </a:r>
            <a:endParaRPr lang="uk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2CB4D-3A91-3C96-0EB9-367F70D5B156}"/>
              </a:ext>
            </a:extLst>
          </p:cNvPr>
          <p:cNvSpPr txBox="1"/>
          <p:nvPr userDrawn="1"/>
        </p:nvSpPr>
        <p:spPr>
          <a:xfrm>
            <a:off x="481972" y="409745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SQ</a:t>
            </a:r>
            <a:r>
              <a:rPr lang="en-US" dirty="0">
                <a:solidFill>
                  <a:schemeClr val="tx2"/>
                </a:solidFill>
              </a:rPr>
              <a:t> - measures how well objects are segmented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RQ</a:t>
            </a:r>
            <a:r>
              <a:rPr lang="en-US" dirty="0">
                <a:solidFill>
                  <a:schemeClr val="tx2"/>
                </a:solidFill>
              </a:rPr>
              <a:t> - measures the accuracy of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5289240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PQ Metric</a:t>
            </a:r>
            <a:endParaRPr lang="en-US" dirty="0">
              <a:solidFill>
                <a:srgbClr val="CC8DEC"/>
              </a:solidFill>
            </a:endParaRPr>
          </a:p>
        </p:txBody>
      </p:sp>
      <p:pic>
        <p:nvPicPr>
          <p:cNvPr id="5" name="Рисунок 4" descr="Зображення, що містить текст, Шрифт, число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40A84E31-7841-9DD2-4A9E-3178ABBC5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5613" y="2353099"/>
            <a:ext cx="4311444" cy="9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9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PQ Metric</a:t>
            </a:r>
            <a:endParaRPr lang="en-US" dirty="0">
              <a:solidFill>
                <a:srgbClr val="CC8DEC"/>
              </a:solidFill>
            </a:endParaRPr>
          </a:p>
        </p:txBody>
      </p:sp>
      <p:pic>
        <p:nvPicPr>
          <p:cNvPr id="5" name="Рисунок 4" descr="Зображення, що містить текст, Шрифт, число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40A84E31-7841-9DD2-4A9E-3178ABBC5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5613" y="2353099"/>
            <a:ext cx="4311444" cy="938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14F5C-2000-7EE8-4478-679756332F4A}"/>
              </a:ext>
            </a:extLst>
          </p:cNvPr>
          <p:cNvSpPr txBox="1"/>
          <p:nvPr userDrawn="1"/>
        </p:nvSpPr>
        <p:spPr>
          <a:xfrm>
            <a:off x="3654377" y="4038419"/>
            <a:ext cx="1033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RQ , SQ ?</a:t>
            </a:r>
          </a:p>
        </p:txBody>
      </p:sp>
    </p:spTree>
    <p:extLst>
      <p:ext uri="{BB962C8B-B14F-4D97-AF65-F5344CB8AC3E}">
        <p14:creationId xmlns:p14="http://schemas.microsoft.com/office/powerpoint/2010/main" val="34737644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PQ Metric</a:t>
            </a:r>
            <a:endParaRPr lang="en-US" dirty="0">
              <a:solidFill>
                <a:srgbClr val="CC8DEC"/>
              </a:solidFill>
            </a:endParaRPr>
          </a:p>
        </p:txBody>
      </p:sp>
      <p:pic>
        <p:nvPicPr>
          <p:cNvPr id="8" name="Рисунок 7" descr="Зображення, що містить текст, Шрифт, знімок екрана, ряд&#10;&#10;Автоматично згенерований опис">
            <a:extLst>
              <a:ext uri="{FF2B5EF4-FFF2-40B4-BE49-F238E27FC236}">
                <a16:creationId xmlns:a16="http://schemas.microsoft.com/office/drawing/2014/main" id="{2637611C-EBB7-2F5E-58F1-44E20082A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562" y="2486061"/>
            <a:ext cx="6494206" cy="812235"/>
          </a:xfrm>
          <a:prstGeom prst="rect">
            <a:avLst/>
          </a:prstGeom>
        </p:spPr>
      </p:pic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2FB88075-932B-A588-0D5E-3E489558F53C}"/>
              </a:ext>
            </a:extLst>
          </p:cNvPr>
          <p:cNvSpPr/>
          <p:nvPr userDrawn="1"/>
        </p:nvSpPr>
        <p:spPr>
          <a:xfrm>
            <a:off x="1730477" y="2350283"/>
            <a:ext cx="2477729" cy="1056967"/>
          </a:xfrm>
          <a:prstGeom prst="roundRect">
            <a:avLst/>
          </a:prstGeom>
          <a:noFill/>
          <a:ln>
            <a:solidFill>
              <a:srgbClr val="CC8D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5E6E12D0-DD72-A413-A01B-67331671CDE2}"/>
              </a:ext>
            </a:extLst>
          </p:cNvPr>
          <p:cNvSpPr/>
          <p:nvPr userDrawn="1"/>
        </p:nvSpPr>
        <p:spPr>
          <a:xfrm>
            <a:off x="4472150" y="2350283"/>
            <a:ext cx="3029863" cy="1056967"/>
          </a:xfrm>
          <a:prstGeom prst="roundRect">
            <a:avLst/>
          </a:prstGeom>
          <a:noFill/>
          <a:ln>
            <a:solidFill>
              <a:srgbClr val="CC8DE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278C5-881F-05D1-850B-285007E0F0FD}"/>
              </a:ext>
            </a:extLst>
          </p:cNvPr>
          <p:cNvSpPr txBox="1"/>
          <p:nvPr userDrawn="1"/>
        </p:nvSpPr>
        <p:spPr>
          <a:xfrm>
            <a:off x="5771944" y="3543028"/>
            <a:ext cx="49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RQ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F08BC-3116-3BBF-308F-F8DE574C7F15}"/>
              </a:ext>
            </a:extLst>
          </p:cNvPr>
          <p:cNvSpPr txBox="1"/>
          <p:nvPr userDrawn="1"/>
        </p:nvSpPr>
        <p:spPr>
          <a:xfrm>
            <a:off x="2722770" y="3543028"/>
            <a:ext cx="49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CC8DEC"/>
                </a:solidFill>
              </a:rPr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4354629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кутник 24">
            <a:extLst>
              <a:ext uri="{FF2B5EF4-FFF2-40B4-BE49-F238E27FC236}">
                <a16:creationId xmlns:a16="http://schemas.microsoft.com/office/drawing/2014/main" id="{B4361F2A-43E1-10B7-1C37-EC465FD893F9}"/>
              </a:ext>
            </a:extLst>
          </p:cNvPr>
          <p:cNvSpPr/>
          <p:nvPr userDrawn="1"/>
        </p:nvSpPr>
        <p:spPr>
          <a:xfrm>
            <a:off x="1489276" y="2681856"/>
            <a:ext cx="2361790" cy="6472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Прямокутник 25">
            <a:extLst>
              <a:ext uri="{FF2B5EF4-FFF2-40B4-BE49-F238E27FC236}">
                <a16:creationId xmlns:a16="http://schemas.microsoft.com/office/drawing/2014/main" id="{D08E9DB8-E22E-A9FC-28C4-CE8DEC24D86A}"/>
              </a:ext>
            </a:extLst>
          </p:cNvPr>
          <p:cNvSpPr/>
          <p:nvPr userDrawn="1"/>
        </p:nvSpPr>
        <p:spPr>
          <a:xfrm>
            <a:off x="1489276" y="1982948"/>
            <a:ext cx="2361790" cy="698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1007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PQ Metric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EF673D59-7D33-2F38-30A7-3CA3CB16AB31}"/>
              </a:ext>
            </a:extLst>
          </p:cNvPr>
          <p:cNvSpPr/>
          <p:nvPr userDrawn="1"/>
        </p:nvSpPr>
        <p:spPr>
          <a:xfrm>
            <a:off x="2650964" y="2041101"/>
            <a:ext cx="673509" cy="10276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CD51F192-0390-64B6-2A36-27F49B868C45}"/>
              </a:ext>
            </a:extLst>
          </p:cNvPr>
          <p:cNvSpPr/>
          <p:nvPr userDrawn="1"/>
        </p:nvSpPr>
        <p:spPr>
          <a:xfrm>
            <a:off x="1600006" y="2503471"/>
            <a:ext cx="394363" cy="434368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" name="Прямокутник: округлені кути 26">
            <a:extLst>
              <a:ext uri="{FF2B5EF4-FFF2-40B4-BE49-F238E27FC236}">
                <a16:creationId xmlns:a16="http://schemas.microsoft.com/office/drawing/2014/main" id="{84A00F33-C2C5-75BF-5350-BB5B52DEAD74}"/>
              </a:ext>
            </a:extLst>
          </p:cNvPr>
          <p:cNvSpPr/>
          <p:nvPr userDrawn="1"/>
        </p:nvSpPr>
        <p:spPr>
          <a:xfrm>
            <a:off x="2435090" y="2311406"/>
            <a:ext cx="552629" cy="7409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Прямокутник: округлені кути 27">
            <a:extLst>
              <a:ext uri="{FF2B5EF4-FFF2-40B4-BE49-F238E27FC236}">
                <a16:creationId xmlns:a16="http://schemas.microsoft.com/office/drawing/2014/main" id="{C3771091-D919-9719-C55E-CAC6999A7C9A}"/>
              </a:ext>
            </a:extLst>
          </p:cNvPr>
          <p:cNvSpPr/>
          <p:nvPr userDrawn="1"/>
        </p:nvSpPr>
        <p:spPr>
          <a:xfrm>
            <a:off x="2351099" y="2428023"/>
            <a:ext cx="590046" cy="80266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Прямокутник 28">
            <a:extLst>
              <a:ext uri="{FF2B5EF4-FFF2-40B4-BE49-F238E27FC236}">
                <a16:creationId xmlns:a16="http://schemas.microsoft.com/office/drawing/2014/main" id="{F69DD54A-DA77-3593-5C6D-2BB49542C021}"/>
              </a:ext>
            </a:extLst>
          </p:cNvPr>
          <p:cNvSpPr/>
          <p:nvPr userDrawn="1"/>
        </p:nvSpPr>
        <p:spPr>
          <a:xfrm>
            <a:off x="5012754" y="2681856"/>
            <a:ext cx="2361790" cy="6472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Прямокутник 29">
            <a:extLst>
              <a:ext uri="{FF2B5EF4-FFF2-40B4-BE49-F238E27FC236}">
                <a16:creationId xmlns:a16="http://schemas.microsoft.com/office/drawing/2014/main" id="{55E36561-B218-12FF-EFDA-62C8ABDDE065}"/>
              </a:ext>
            </a:extLst>
          </p:cNvPr>
          <p:cNvSpPr/>
          <p:nvPr userDrawn="1"/>
        </p:nvSpPr>
        <p:spPr>
          <a:xfrm>
            <a:off x="5012754" y="1982948"/>
            <a:ext cx="2361790" cy="6989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Прямокутник: округлені кути 30">
            <a:extLst>
              <a:ext uri="{FF2B5EF4-FFF2-40B4-BE49-F238E27FC236}">
                <a16:creationId xmlns:a16="http://schemas.microsoft.com/office/drawing/2014/main" id="{FA94DAE2-11F1-09EC-4B11-CD8C3789AA00}"/>
              </a:ext>
            </a:extLst>
          </p:cNvPr>
          <p:cNvSpPr/>
          <p:nvPr userDrawn="1"/>
        </p:nvSpPr>
        <p:spPr>
          <a:xfrm>
            <a:off x="6174442" y="2041101"/>
            <a:ext cx="673509" cy="10276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Прямокутник: округлені кути 31">
            <a:extLst>
              <a:ext uri="{FF2B5EF4-FFF2-40B4-BE49-F238E27FC236}">
                <a16:creationId xmlns:a16="http://schemas.microsoft.com/office/drawing/2014/main" id="{27433EF4-00A2-5731-8C5A-6D4F6E0575A7}"/>
              </a:ext>
            </a:extLst>
          </p:cNvPr>
          <p:cNvSpPr/>
          <p:nvPr userDrawn="1"/>
        </p:nvSpPr>
        <p:spPr>
          <a:xfrm>
            <a:off x="5123484" y="2503471"/>
            <a:ext cx="394363" cy="4343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Прямокутник: округлені кути 32">
            <a:extLst>
              <a:ext uri="{FF2B5EF4-FFF2-40B4-BE49-F238E27FC236}">
                <a16:creationId xmlns:a16="http://schemas.microsoft.com/office/drawing/2014/main" id="{6BAAD554-F59E-0F93-DDA7-A4FDA1B31808}"/>
              </a:ext>
            </a:extLst>
          </p:cNvPr>
          <p:cNvSpPr/>
          <p:nvPr userDrawn="1"/>
        </p:nvSpPr>
        <p:spPr>
          <a:xfrm>
            <a:off x="5702047" y="2400772"/>
            <a:ext cx="552629" cy="740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4" name="Прямокутник: округлені кути 33">
            <a:extLst>
              <a:ext uri="{FF2B5EF4-FFF2-40B4-BE49-F238E27FC236}">
                <a16:creationId xmlns:a16="http://schemas.microsoft.com/office/drawing/2014/main" id="{283D6E08-512A-D1EE-155B-AD645CAC3244}"/>
              </a:ext>
            </a:extLst>
          </p:cNvPr>
          <p:cNvSpPr/>
          <p:nvPr userDrawn="1"/>
        </p:nvSpPr>
        <p:spPr>
          <a:xfrm>
            <a:off x="5603603" y="2499976"/>
            <a:ext cx="590046" cy="80266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702E2-E956-1A86-A3C3-DC1FEDECC44E}"/>
              </a:ext>
            </a:extLst>
          </p:cNvPr>
          <p:cNvSpPr txBox="1"/>
          <p:nvPr userDrawn="1"/>
        </p:nvSpPr>
        <p:spPr>
          <a:xfrm>
            <a:off x="1994369" y="3439228"/>
            <a:ext cx="1544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Ground Truth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0A78B5-D676-4662-B478-82563C373C87}"/>
              </a:ext>
            </a:extLst>
          </p:cNvPr>
          <p:cNvSpPr txBox="1"/>
          <p:nvPr userDrawn="1"/>
        </p:nvSpPr>
        <p:spPr>
          <a:xfrm>
            <a:off x="5692282" y="3398530"/>
            <a:ext cx="1047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Prediction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CE1B8-BEEF-0400-CCD0-76866CB500F6}"/>
              </a:ext>
            </a:extLst>
          </p:cNvPr>
          <p:cNvSpPr txBox="1"/>
          <p:nvPr userDrawn="1"/>
        </p:nvSpPr>
        <p:spPr>
          <a:xfrm>
            <a:off x="2128888" y="1463251"/>
            <a:ext cx="753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person</a:t>
            </a:r>
            <a:endParaRPr lang="en-US" dirty="0">
              <a:solidFill>
                <a:srgbClr val="CC8DEC"/>
              </a:solidFill>
            </a:endParaRPr>
          </a:p>
        </p:txBody>
      </p:sp>
      <p:cxnSp>
        <p:nvCxnSpPr>
          <p:cNvPr id="41" name="Пряма зі стрілкою 40">
            <a:extLst>
              <a:ext uri="{FF2B5EF4-FFF2-40B4-BE49-F238E27FC236}">
                <a16:creationId xmlns:a16="http://schemas.microsoft.com/office/drawing/2014/main" id="{41450F0A-3079-53FA-57D0-843CC594C344}"/>
              </a:ext>
            </a:extLst>
          </p:cNvPr>
          <p:cNvCxnSpPr>
            <a:cxnSpLocks/>
            <a:stCxn id="37" idx="2"/>
            <a:endCxn id="28" idx="0"/>
          </p:cNvCxnSpPr>
          <p:nvPr userDrawn="1"/>
        </p:nvCxnSpPr>
        <p:spPr>
          <a:xfrm>
            <a:off x="2505455" y="1771028"/>
            <a:ext cx="140667" cy="6569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 зі стрілкою 42">
            <a:extLst>
              <a:ext uri="{FF2B5EF4-FFF2-40B4-BE49-F238E27FC236}">
                <a16:creationId xmlns:a16="http://schemas.microsoft.com/office/drawing/2014/main" id="{F110429F-022A-6CF7-FBEE-86510B1E5DC9}"/>
              </a:ext>
            </a:extLst>
          </p:cNvPr>
          <p:cNvCxnSpPr>
            <a:cxnSpLocks/>
            <a:stCxn id="37" idx="2"/>
            <a:endCxn id="27" idx="0"/>
          </p:cNvCxnSpPr>
          <p:nvPr userDrawn="1"/>
        </p:nvCxnSpPr>
        <p:spPr>
          <a:xfrm>
            <a:off x="2505455" y="1771028"/>
            <a:ext cx="205950" cy="5403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 зі стрілкою 47">
            <a:extLst>
              <a:ext uri="{FF2B5EF4-FFF2-40B4-BE49-F238E27FC236}">
                <a16:creationId xmlns:a16="http://schemas.microsoft.com/office/drawing/2014/main" id="{15800E01-1A29-397A-8404-C0CEB2A62BB5}"/>
              </a:ext>
            </a:extLst>
          </p:cNvPr>
          <p:cNvCxnSpPr>
            <a:cxnSpLocks/>
            <a:stCxn id="37" idx="2"/>
            <a:endCxn id="2" idx="0"/>
          </p:cNvCxnSpPr>
          <p:nvPr userDrawn="1"/>
        </p:nvCxnSpPr>
        <p:spPr>
          <a:xfrm>
            <a:off x="2505455" y="1771028"/>
            <a:ext cx="482264" cy="2700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4FF4E7B-B2E9-AB75-1448-526A1F343274}"/>
              </a:ext>
            </a:extLst>
          </p:cNvPr>
          <p:cNvSpPr txBox="1"/>
          <p:nvPr userDrawn="1"/>
        </p:nvSpPr>
        <p:spPr>
          <a:xfrm>
            <a:off x="579355" y="3230691"/>
            <a:ext cx="44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</a:t>
            </a:r>
            <a:endParaRPr lang="en-US" dirty="0">
              <a:solidFill>
                <a:srgbClr val="CC8DEC"/>
              </a:solidFill>
            </a:endParaRPr>
          </a:p>
        </p:txBody>
      </p:sp>
      <p:cxnSp>
        <p:nvCxnSpPr>
          <p:cNvPr id="52" name="Пряма зі стрілкою 51">
            <a:extLst>
              <a:ext uri="{FF2B5EF4-FFF2-40B4-BE49-F238E27FC236}">
                <a16:creationId xmlns:a16="http://schemas.microsoft.com/office/drawing/2014/main" id="{F424597D-F527-DB52-CCFD-88796CF4A789}"/>
              </a:ext>
            </a:extLst>
          </p:cNvPr>
          <p:cNvCxnSpPr>
            <a:cxnSpLocks/>
            <a:stCxn id="51" idx="3"/>
            <a:endCxn id="19" idx="2"/>
          </p:cNvCxnSpPr>
          <p:nvPr userDrawn="1"/>
        </p:nvCxnSpPr>
        <p:spPr>
          <a:xfrm flipV="1">
            <a:off x="1022555" y="2937839"/>
            <a:ext cx="774633" cy="4733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60BB522-A363-DEDE-6E27-C060835CDA56}"/>
              </a:ext>
            </a:extLst>
          </p:cNvPr>
          <p:cNvSpPr txBox="1"/>
          <p:nvPr userDrawn="1"/>
        </p:nvSpPr>
        <p:spPr>
          <a:xfrm>
            <a:off x="4447569" y="3424705"/>
            <a:ext cx="774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8DEC"/>
                </a:solidFill>
              </a:rPr>
              <a:t>person</a:t>
            </a:r>
          </a:p>
        </p:txBody>
      </p:sp>
      <p:cxnSp>
        <p:nvCxnSpPr>
          <p:cNvPr id="57" name="Пряма зі стрілкою 56">
            <a:extLst>
              <a:ext uri="{FF2B5EF4-FFF2-40B4-BE49-F238E27FC236}">
                <a16:creationId xmlns:a16="http://schemas.microsoft.com/office/drawing/2014/main" id="{4CB23825-C707-6615-893B-5038A40A6972}"/>
              </a:ext>
            </a:extLst>
          </p:cNvPr>
          <p:cNvCxnSpPr>
            <a:cxnSpLocks/>
            <a:stCxn id="56" idx="0"/>
            <a:endCxn id="32" idx="2"/>
          </p:cNvCxnSpPr>
          <p:nvPr userDrawn="1"/>
        </p:nvCxnSpPr>
        <p:spPr>
          <a:xfrm flipV="1">
            <a:off x="4834885" y="2937839"/>
            <a:ext cx="485781" cy="4868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36EE456-0600-BA2D-5E56-5AD11F14BB03}"/>
              </a:ext>
            </a:extLst>
          </p:cNvPr>
          <p:cNvSpPr txBox="1"/>
          <p:nvPr userDrawn="1"/>
        </p:nvSpPr>
        <p:spPr>
          <a:xfrm>
            <a:off x="5644793" y="1441595"/>
            <a:ext cx="753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person</a:t>
            </a:r>
            <a:endParaRPr lang="en-US" dirty="0">
              <a:solidFill>
                <a:srgbClr val="CC8DEC"/>
              </a:solidFill>
            </a:endParaRPr>
          </a:p>
        </p:txBody>
      </p:sp>
      <p:cxnSp>
        <p:nvCxnSpPr>
          <p:cNvPr id="64" name="Пряма зі стрілкою 63">
            <a:extLst>
              <a:ext uri="{FF2B5EF4-FFF2-40B4-BE49-F238E27FC236}">
                <a16:creationId xmlns:a16="http://schemas.microsoft.com/office/drawing/2014/main" id="{89B13E1F-4BC2-7ACC-BECE-CCF2C60E8AFE}"/>
              </a:ext>
            </a:extLst>
          </p:cNvPr>
          <p:cNvCxnSpPr>
            <a:cxnSpLocks/>
            <a:stCxn id="63" idx="2"/>
          </p:cNvCxnSpPr>
          <p:nvPr userDrawn="1"/>
        </p:nvCxnSpPr>
        <p:spPr>
          <a:xfrm>
            <a:off x="6021360" y="1749372"/>
            <a:ext cx="140667" cy="65699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 зі стрілкою 64">
            <a:extLst>
              <a:ext uri="{FF2B5EF4-FFF2-40B4-BE49-F238E27FC236}">
                <a16:creationId xmlns:a16="http://schemas.microsoft.com/office/drawing/2014/main" id="{7FF11A7F-C763-68E5-4DC9-DD6AF6C9512A}"/>
              </a:ext>
            </a:extLst>
          </p:cNvPr>
          <p:cNvCxnSpPr>
            <a:cxnSpLocks/>
            <a:stCxn id="63" idx="2"/>
            <a:endCxn id="31" idx="0"/>
          </p:cNvCxnSpPr>
          <p:nvPr userDrawn="1"/>
        </p:nvCxnSpPr>
        <p:spPr>
          <a:xfrm>
            <a:off x="6021360" y="1749372"/>
            <a:ext cx="489837" cy="29172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405503A-071A-B12A-1DCA-07501DDED930}"/>
              </a:ext>
            </a:extLst>
          </p:cNvPr>
          <p:cNvSpPr txBox="1"/>
          <p:nvPr userDrawn="1"/>
        </p:nvSpPr>
        <p:spPr>
          <a:xfrm>
            <a:off x="2520427" y="3911571"/>
            <a:ext cx="4493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Person       TP: {    ,       ,       ,   ,      }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69" name="Прямокутник: округлені кути 68">
            <a:extLst>
              <a:ext uri="{FF2B5EF4-FFF2-40B4-BE49-F238E27FC236}">
                <a16:creationId xmlns:a16="http://schemas.microsoft.com/office/drawing/2014/main" id="{310166E8-B5F0-ADCC-2296-9DABE1A43847}"/>
              </a:ext>
            </a:extLst>
          </p:cNvPr>
          <p:cNvSpPr/>
          <p:nvPr userDrawn="1"/>
        </p:nvSpPr>
        <p:spPr>
          <a:xfrm>
            <a:off x="3943328" y="3983292"/>
            <a:ext cx="123520" cy="1949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0" name="Прямокутник: округлені кути 69">
            <a:extLst>
              <a:ext uri="{FF2B5EF4-FFF2-40B4-BE49-F238E27FC236}">
                <a16:creationId xmlns:a16="http://schemas.microsoft.com/office/drawing/2014/main" id="{200FFF98-7EAA-3C57-BD94-44B04A1CE419}"/>
              </a:ext>
            </a:extLst>
          </p:cNvPr>
          <p:cNvSpPr/>
          <p:nvPr userDrawn="1"/>
        </p:nvSpPr>
        <p:spPr>
          <a:xfrm>
            <a:off x="4262273" y="3965578"/>
            <a:ext cx="126792" cy="1716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1" name="Прямокутник: округлені кути 70">
            <a:extLst>
              <a:ext uri="{FF2B5EF4-FFF2-40B4-BE49-F238E27FC236}">
                <a16:creationId xmlns:a16="http://schemas.microsoft.com/office/drawing/2014/main" id="{ECC3707F-4E1B-214A-EAC2-15627CC19096}"/>
              </a:ext>
            </a:extLst>
          </p:cNvPr>
          <p:cNvSpPr/>
          <p:nvPr userDrawn="1"/>
        </p:nvSpPr>
        <p:spPr>
          <a:xfrm>
            <a:off x="4221204" y="3995386"/>
            <a:ext cx="135377" cy="1859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2" name="Прямокутник: округлені кути 71">
            <a:extLst>
              <a:ext uri="{FF2B5EF4-FFF2-40B4-BE49-F238E27FC236}">
                <a16:creationId xmlns:a16="http://schemas.microsoft.com/office/drawing/2014/main" id="{E50AC80D-6E7C-7442-14F9-9A9D0CA18E2D}"/>
              </a:ext>
            </a:extLst>
          </p:cNvPr>
          <p:cNvSpPr/>
          <p:nvPr userDrawn="1"/>
        </p:nvSpPr>
        <p:spPr>
          <a:xfrm>
            <a:off x="4616576" y="3887510"/>
            <a:ext cx="212115" cy="3463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6" name="Прямокутник: округлені кути 75">
            <a:extLst>
              <a:ext uri="{FF2B5EF4-FFF2-40B4-BE49-F238E27FC236}">
                <a16:creationId xmlns:a16="http://schemas.microsoft.com/office/drawing/2014/main" id="{6FE5D6E7-6A08-6711-BCF5-07521BE0C5D1}"/>
              </a:ext>
            </a:extLst>
          </p:cNvPr>
          <p:cNvSpPr/>
          <p:nvPr userDrawn="1"/>
        </p:nvSpPr>
        <p:spPr>
          <a:xfrm>
            <a:off x="4599834" y="4047219"/>
            <a:ext cx="135377" cy="18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7" name="Прямокутник: округлені кути 76">
            <a:extLst>
              <a:ext uri="{FF2B5EF4-FFF2-40B4-BE49-F238E27FC236}">
                <a16:creationId xmlns:a16="http://schemas.microsoft.com/office/drawing/2014/main" id="{C802847D-3A9C-CE98-00E9-F2CBB2F7A4A9}"/>
              </a:ext>
            </a:extLst>
          </p:cNvPr>
          <p:cNvSpPr/>
          <p:nvPr userDrawn="1"/>
        </p:nvSpPr>
        <p:spPr>
          <a:xfrm>
            <a:off x="4561274" y="4033209"/>
            <a:ext cx="126792" cy="1716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1" name="Прямокутник: округлені кути 80">
            <a:extLst>
              <a:ext uri="{FF2B5EF4-FFF2-40B4-BE49-F238E27FC236}">
                <a16:creationId xmlns:a16="http://schemas.microsoft.com/office/drawing/2014/main" id="{DD1B2311-073C-CD38-FF90-D359ACB3A020}"/>
              </a:ext>
            </a:extLst>
          </p:cNvPr>
          <p:cNvSpPr/>
          <p:nvPr userDrawn="1"/>
        </p:nvSpPr>
        <p:spPr>
          <a:xfrm>
            <a:off x="5056202" y="3874314"/>
            <a:ext cx="212115" cy="3463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2" name="Прямокутник: округлені кути 81">
            <a:extLst>
              <a:ext uri="{FF2B5EF4-FFF2-40B4-BE49-F238E27FC236}">
                <a16:creationId xmlns:a16="http://schemas.microsoft.com/office/drawing/2014/main" id="{C4B52DB5-5FC7-1CA0-97C6-199F5DCBFA46}"/>
              </a:ext>
            </a:extLst>
          </p:cNvPr>
          <p:cNvSpPr/>
          <p:nvPr userDrawn="1"/>
        </p:nvSpPr>
        <p:spPr>
          <a:xfrm>
            <a:off x="4967970" y="4039954"/>
            <a:ext cx="135377" cy="18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F186DB8-7D1D-038F-9255-A97EDDA66048}"/>
              </a:ext>
            </a:extLst>
          </p:cNvPr>
          <p:cNvSpPr txBox="1"/>
          <p:nvPr userDrawn="1"/>
        </p:nvSpPr>
        <p:spPr>
          <a:xfrm>
            <a:off x="2516704" y="42868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	FN: {          }</a:t>
            </a:r>
            <a:endParaRPr lang="en-US" dirty="0">
              <a:solidFill>
                <a:srgbClr val="CC8DEC"/>
              </a:solidFill>
            </a:endParaRPr>
          </a:p>
        </p:txBody>
      </p:sp>
      <p:sp>
        <p:nvSpPr>
          <p:cNvPr id="90" name="Прямокутник: округлені кути 89">
            <a:extLst>
              <a:ext uri="{FF2B5EF4-FFF2-40B4-BE49-F238E27FC236}">
                <a16:creationId xmlns:a16="http://schemas.microsoft.com/office/drawing/2014/main" id="{6E28CCC9-917A-A3BE-A389-635CCAC77F47}"/>
              </a:ext>
            </a:extLst>
          </p:cNvPr>
          <p:cNvSpPr/>
          <p:nvPr userDrawn="1"/>
        </p:nvSpPr>
        <p:spPr>
          <a:xfrm>
            <a:off x="4073856" y="4334338"/>
            <a:ext cx="157563" cy="2320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1" name="Прямокутник: округлені кути 90">
            <a:extLst>
              <a:ext uri="{FF2B5EF4-FFF2-40B4-BE49-F238E27FC236}">
                <a16:creationId xmlns:a16="http://schemas.microsoft.com/office/drawing/2014/main" id="{585066B0-305B-AD60-8F3B-8C8F37C1DDAF}"/>
              </a:ext>
            </a:extLst>
          </p:cNvPr>
          <p:cNvSpPr/>
          <p:nvPr userDrawn="1"/>
        </p:nvSpPr>
        <p:spPr>
          <a:xfrm>
            <a:off x="4031861" y="4357781"/>
            <a:ext cx="168231" cy="25137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A1805-CF80-0EE8-B655-26ACBC7F2CCE}"/>
              </a:ext>
            </a:extLst>
          </p:cNvPr>
          <p:cNvSpPr txBox="1"/>
          <p:nvPr userDrawn="1"/>
        </p:nvSpPr>
        <p:spPr>
          <a:xfrm>
            <a:off x="3417751" y="4668049"/>
            <a:ext cx="1180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FP: {          }</a:t>
            </a:r>
            <a:endParaRPr lang="uk-UA" dirty="0"/>
          </a:p>
        </p:txBody>
      </p:sp>
      <p:sp>
        <p:nvSpPr>
          <p:cNvPr id="94" name="Прямокутник: округлені кути 93">
            <a:extLst>
              <a:ext uri="{FF2B5EF4-FFF2-40B4-BE49-F238E27FC236}">
                <a16:creationId xmlns:a16="http://schemas.microsoft.com/office/drawing/2014/main" id="{04E6AD12-4B3D-965C-DD8E-3B98947A8E53}"/>
              </a:ext>
            </a:extLst>
          </p:cNvPr>
          <p:cNvSpPr/>
          <p:nvPr userDrawn="1"/>
        </p:nvSpPr>
        <p:spPr>
          <a:xfrm>
            <a:off x="4042838" y="4745597"/>
            <a:ext cx="199558" cy="1914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32044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2" y="1428474"/>
            <a:ext cx="85429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Training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CC8DEC"/>
                </a:solidFill>
              </a:rPr>
              <a:t>Initialization </a:t>
            </a:r>
          </a:p>
          <a:p>
            <a:r>
              <a:rPr lang="en-US" dirty="0">
                <a:solidFill>
                  <a:schemeClr val="tx2"/>
                </a:solidFill>
              </a:rPr>
              <a:t>Dataset for diverse image segmentation tasks (with augmentations)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Implemented Panoptic-FPN model with ResNet-50 backbone.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Initialized parameters: learning rate of 0.001, weight decay of 0.0001, 16 bs, 50 epochs  (early stopping)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CC8DEC"/>
                </a:solidFill>
              </a:rPr>
              <a:t>Loss Function and Optimization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Combined loss for instance and semantic segmentation with </a:t>
            </a:r>
            <a:r>
              <a:rPr lang="en-US" dirty="0">
                <a:solidFill>
                  <a:srgbClr val="CC8DEC"/>
                </a:solidFill>
              </a:rPr>
              <a:t>re-weighting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Chose </a:t>
            </a:r>
            <a:r>
              <a:rPr lang="en-US" dirty="0">
                <a:solidFill>
                  <a:srgbClr val="CC8DEC"/>
                </a:solidFill>
              </a:rPr>
              <a:t>Adam</a:t>
            </a:r>
            <a:r>
              <a:rPr lang="en-US" dirty="0">
                <a:solidFill>
                  <a:schemeClr val="tx2"/>
                </a:solidFill>
              </a:rPr>
              <a:t> optimizer for its adaptive learning rate capabilities.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Google Shape;37;p8">
            <a:extLst>
              <a:ext uri="{FF2B5EF4-FFF2-40B4-BE49-F238E27FC236}">
                <a16:creationId xmlns:a16="http://schemas.microsoft.com/office/drawing/2014/main" id="{E6378679-5F5A-1CFB-4ABD-5C6E5BF3490A}"/>
              </a:ext>
            </a:extLst>
          </p:cNvPr>
          <p:cNvSpPr txBox="1"/>
          <p:nvPr userDrawn="1"/>
        </p:nvSpPr>
        <p:spPr>
          <a:xfrm>
            <a:off x="235850" y="195375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7;p8">
            <a:extLst>
              <a:ext uri="{FF2B5EF4-FFF2-40B4-BE49-F238E27FC236}">
                <a16:creationId xmlns:a16="http://schemas.microsoft.com/office/drawing/2014/main" id="{686C4045-676B-AFDF-E00C-7FBEBFF4C23B}"/>
              </a:ext>
            </a:extLst>
          </p:cNvPr>
          <p:cNvSpPr txBox="1"/>
          <p:nvPr userDrawn="1"/>
        </p:nvSpPr>
        <p:spPr>
          <a:xfrm>
            <a:off x="235850" y="2369849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37;p8">
            <a:extLst>
              <a:ext uri="{FF2B5EF4-FFF2-40B4-BE49-F238E27FC236}">
                <a16:creationId xmlns:a16="http://schemas.microsoft.com/office/drawing/2014/main" id="{776F45E2-6492-71AB-2536-827C162D3840}"/>
              </a:ext>
            </a:extLst>
          </p:cNvPr>
          <p:cNvSpPr txBox="1"/>
          <p:nvPr userDrawn="1"/>
        </p:nvSpPr>
        <p:spPr>
          <a:xfrm>
            <a:off x="235850" y="278594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7;p8">
            <a:extLst>
              <a:ext uri="{FF2B5EF4-FFF2-40B4-BE49-F238E27FC236}">
                <a16:creationId xmlns:a16="http://schemas.microsoft.com/office/drawing/2014/main" id="{79EAA36E-F548-740C-5C4A-81B6750BBC8E}"/>
              </a:ext>
            </a:extLst>
          </p:cNvPr>
          <p:cNvSpPr txBox="1"/>
          <p:nvPr userDrawn="1"/>
        </p:nvSpPr>
        <p:spPr>
          <a:xfrm>
            <a:off x="235850" y="367627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37;p8">
            <a:extLst>
              <a:ext uri="{FF2B5EF4-FFF2-40B4-BE49-F238E27FC236}">
                <a16:creationId xmlns:a16="http://schemas.microsoft.com/office/drawing/2014/main" id="{CC412BDF-E0E6-4736-FD75-4C54DEFE96C9}"/>
              </a:ext>
            </a:extLst>
          </p:cNvPr>
          <p:cNvSpPr txBox="1"/>
          <p:nvPr userDrawn="1"/>
        </p:nvSpPr>
        <p:spPr>
          <a:xfrm>
            <a:off x="235850" y="4092370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5000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4" y="2140893"/>
            <a:ext cx="82431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Implementing a pose estimation model.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57664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Real-time pose tracking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Evaluating and visualizing </a:t>
            </a:r>
            <a:r>
              <a:rPr lang="en-US" sz="1600" b="1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keypoints</a:t>
            </a: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 on sample images</a:t>
            </a:r>
          </a:p>
        </p:txBody>
      </p:sp>
      <p:pic>
        <p:nvPicPr>
          <p:cNvPr id="2" name="Google Shape;35;p8">
            <a:extLst>
              <a:ext uri="{FF2B5EF4-FFF2-40B4-BE49-F238E27FC236}">
                <a16:creationId xmlns:a16="http://schemas.microsoft.com/office/drawing/2014/main" id="{6F20411B-96F2-4C83-71DC-7D7D304FA52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61D9-4AD0-FA6D-CAC5-9C96DB504E12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Pose Segmentation 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Practices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4429540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2" y="1428474"/>
            <a:ext cx="85429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9876" name="Picture 4">
            <a:extLst>
              <a:ext uri="{FF2B5EF4-FFF2-40B4-BE49-F238E27FC236}">
                <a16:creationId xmlns:a16="http://schemas.microsoft.com/office/drawing/2014/main" id="{A82373EF-6E6D-CAD5-CC79-283C2BCF4E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2016881"/>
            <a:ext cx="5528607" cy="27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943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Panoptic Segmentation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D7546-59D2-A90D-8CCF-67CD3A332B04}"/>
              </a:ext>
            </a:extLst>
          </p:cNvPr>
          <p:cNvSpPr txBox="1"/>
          <p:nvPr userDrawn="1"/>
        </p:nvSpPr>
        <p:spPr>
          <a:xfrm>
            <a:off x="481973" y="1428474"/>
            <a:ext cx="5536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</a:t>
            </a:r>
            <a:endParaRPr lang="en-US" dirty="0">
              <a:solidFill>
                <a:srgbClr val="CC8DEC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007E10-8CC6-B5BC-5F8F-2251021BA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659" y="1957650"/>
            <a:ext cx="8085972" cy="20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543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What about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?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723550" y="1539343"/>
            <a:ext cx="5457794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Importance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Quality datasets lead to more accurate and reliable panoptic segmentation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Augmentation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: Using high – end augmentation tools like </a:t>
            </a: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albumenation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will improve overall class diversity.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228" name="Picture 4" descr="Logo">
            <a:extLst>
              <a:ext uri="{FF2B5EF4-FFF2-40B4-BE49-F238E27FC236}">
                <a16:creationId xmlns:a16="http://schemas.microsoft.com/office/drawing/2014/main" id="{48D5EC64-3931-C668-7DBD-31F4229ADF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86" y="1539343"/>
            <a:ext cx="2340078" cy="7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Albumentations logo">
            <a:extLst>
              <a:ext uri="{FF2B5EF4-FFF2-40B4-BE49-F238E27FC236}">
                <a16:creationId xmlns:a16="http://schemas.microsoft.com/office/drawing/2014/main" id="{8AB6C24C-62D6-A133-8E7C-DF9790D768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17" y="2518216"/>
            <a:ext cx="755783" cy="7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ack Home">
            <a:extLst>
              <a:ext uri="{FF2B5EF4-FFF2-40B4-BE49-F238E27FC236}">
                <a16:creationId xmlns:a16="http://schemas.microsoft.com/office/drawing/2014/main" id="{F67672A3-BF1E-2C07-4805-F3740567BE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26" y="3612646"/>
            <a:ext cx="3136491" cy="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566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9" y="1547972"/>
            <a:ext cx="4384146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COCO Panoptic.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Established as a key dataset in computer vision since 2014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Size over 200,000 images with 1.5 million object instances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Covers 80 object categories ('things') and 91 stuff categories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Regularly updated with contributions from the global research community</a:t>
            </a:r>
          </a:p>
        </p:txBody>
      </p:sp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309433DF-7E72-EC56-F81E-664325A7F158}"/>
              </a:ext>
            </a:extLst>
          </p:cNvPr>
          <p:cNvSpPr/>
          <p:nvPr userDrawn="1"/>
        </p:nvSpPr>
        <p:spPr>
          <a:xfrm>
            <a:off x="242694" y="288543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1C32AA07-7AB4-E1B3-AAF2-C4FB24B679BC}"/>
              </a:ext>
            </a:extLst>
          </p:cNvPr>
          <p:cNvSpPr/>
          <p:nvPr userDrawn="1"/>
        </p:nvSpPr>
        <p:spPr>
          <a:xfrm>
            <a:off x="242694" y="361794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94B164E9-DF77-3330-BFCD-0E255BD4F104}"/>
              </a:ext>
            </a:extLst>
          </p:cNvPr>
          <p:cNvSpPr/>
          <p:nvPr userDrawn="1"/>
        </p:nvSpPr>
        <p:spPr>
          <a:xfrm>
            <a:off x="242694" y="4350443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26" name="Picture 6">
            <a:extLst>
              <a:ext uri="{FF2B5EF4-FFF2-40B4-BE49-F238E27FC236}">
                <a16:creationId xmlns:a16="http://schemas.microsoft.com/office/drawing/2014/main" id="{2911D901-98C4-56AB-E7AB-BFE69D413F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2" y="2725995"/>
            <a:ext cx="4321726" cy="210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">
            <a:extLst>
              <a:ext uri="{FF2B5EF4-FFF2-40B4-BE49-F238E27FC236}">
                <a16:creationId xmlns:a16="http://schemas.microsoft.com/office/drawing/2014/main" id="{2E33B019-7EC0-D2C7-ECA9-F123CA600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47" y="1547972"/>
            <a:ext cx="2340078" cy="7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08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Cityscapes.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Focused on semantic and panoptic segmentation in urban environments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Comprises 5,000 finely annotated images and 20,000 coarsely annotated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Includes varied urban scenes like streets, intersections, and diverse weather conditions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Fine annotations include instance-level segmentation for 8,000 objects within the scenes.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324" name="Picture 4" descr="Annotation example">
            <a:extLst>
              <a:ext uri="{FF2B5EF4-FFF2-40B4-BE49-F238E27FC236}">
                <a16:creationId xmlns:a16="http://schemas.microsoft.com/office/drawing/2014/main" id="{912BB918-7D9C-AAF3-9082-E569B49EC1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42" y="2818446"/>
            <a:ext cx="3537760" cy="17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DF456E29-BB6E-B127-7B2D-9162C6294D06}"/>
              </a:ext>
            </a:extLst>
          </p:cNvPr>
          <p:cNvSpPr/>
          <p:nvPr userDrawn="1"/>
        </p:nvSpPr>
        <p:spPr>
          <a:xfrm>
            <a:off x="242694" y="288543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914AE57-CF65-87C0-93E3-FF2D77DBB26D}"/>
              </a:ext>
            </a:extLst>
          </p:cNvPr>
          <p:cNvSpPr/>
          <p:nvPr userDrawn="1"/>
        </p:nvSpPr>
        <p:spPr>
          <a:xfrm>
            <a:off x="242694" y="361794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71EFA862-163E-B534-7879-7D3B9EA94E40}"/>
              </a:ext>
            </a:extLst>
          </p:cNvPr>
          <p:cNvSpPr/>
          <p:nvPr userDrawn="1"/>
        </p:nvSpPr>
        <p:spPr>
          <a:xfrm>
            <a:off x="242694" y="4350443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2" descr="Back Home">
            <a:extLst>
              <a:ext uri="{FF2B5EF4-FFF2-40B4-BE49-F238E27FC236}">
                <a16:creationId xmlns:a16="http://schemas.microsoft.com/office/drawing/2014/main" id="{2C7907AB-449F-F097-543B-648DA416C2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723343"/>
            <a:ext cx="3136491" cy="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116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ADE20K.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A key dataset in advancing image understanding and segmentation tasks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Contains over 25,000 images of varied scenes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Includes more than 3,000 distinct object categories.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High level of detail in annotations, with pixel-level segmentation</a:t>
            </a:r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DF456E29-BB6E-B127-7B2D-9162C6294D06}"/>
              </a:ext>
            </a:extLst>
          </p:cNvPr>
          <p:cNvSpPr/>
          <p:nvPr userDrawn="1"/>
        </p:nvSpPr>
        <p:spPr>
          <a:xfrm>
            <a:off x="242694" y="288543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914AE57-CF65-87C0-93E3-FF2D77DBB26D}"/>
              </a:ext>
            </a:extLst>
          </p:cNvPr>
          <p:cNvSpPr/>
          <p:nvPr userDrawn="1"/>
        </p:nvSpPr>
        <p:spPr>
          <a:xfrm>
            <a:off x="260781" y="338443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71EFA862-163E-B534-7879-7D3B9EA94E40}"/>
              </a:ext>
            </a:extLst>
          </p:cNvPr>
          <p:cNvSpPr/>
          <p:nvPr userDrawn="1"/>
        </p:nvSpPr>
        <p:spPr>
          <a:xfrm>
            <a:off x="242692" y="4129218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FC57CF9E-2F81-533E-E338-164FA365D4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35"/>
          <a:stretch/>
        </p:blipFill>
        <p:spPr bwMode="auto">
          <a:xfrm>
            <a:off x="5309419" y="1908086"/>
            <a:ext cx="3190569" cy="227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834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Existing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Mapillary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 Vistas Dataset. 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large-scale street-level image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Key Features: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25,000 high-resolution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66/124 object categories of which 37/70 classes are instance-specific labels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Annotation is performed in a dense and fine-grained style</a:t>
            </a:r>
          </a:p>
        </p:txBody>
      </p:sp>
      <p:sp>
        <p:nvSpPr>
          <p:cNvPr id="6" name="Google Shape;53;p10">
            <a:extLst>
              <a:ext uri="{FF2B5EF4-FFF2-40B4-BE49-F238E27FC236}">
                <a16:creationId xmlns:a16="http://schemas.microsoft.com/office/drawing/2014/main" id="{DF456E29-BB6E-B127-7B2D-9162C6294D06}"/>
              </a:ext>
            </a:extLst>
          </p:cNvPr>
          <p:cNvSpPr/>
          <p:nvPr userDrawn="1"/>
        </p:nvSpPr>
        <p:spPr>
          <a:xfrm>
            <a:off x="242694" y="2885437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;p10">
            <a:extLst>
              <a:ext uri="{FF2B5EF4-FFF2-40B4-BE49-F238E27FC236}">
                <a16:creationId xmlns:a16="http://schemas.microsoft.com/office/drawing/2014/main" id="{6914AE57-CF65-87C0-93E3-FF2D77DBB26D}"/>
              </a:ext>
            </a:extLst>
          </p:cNvPr>
          <p:cNvSpPr/>
          <p:nvPr userDrawn="1"/>
        </p:nvSpPr>
        <p:spPr>
          <a:xfrm>
            <a:off x="260781" y="338443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;p10">
            <a:extLst>
              <a:ext uri="{FF2B5EF4-FFF2-40B4-BE49-F238E27FC236}">
                <a16:creationId xmlns:a16="http://schemas.microsoft.com/office/drawing/2014/main" id="{71EFA862-163E-B534-7879-7D3B9EA94E40}"/>
              </a:ext>
            </a:extLst>
          </p:cNvPr>
          <p:cNvSpPr/>
          <p:nvPr userDrawn="1"/>
        </p:nvSpPr>
        <p:spPr>
          <a:xfrm>
            <a:off x="242692" y="4129218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83AF96F9-76FE-F775-82D3-B1CFB35B3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34" y="3000730"/>
            <a:ext cx="2031939" cy="168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06BCE7F9-204F-8845-59C3-7DD0540B01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34" y="1376783"/>
            <a:ext cx="2031939" cy="16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921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How to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annotate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First guess – use 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LabelMe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tool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Pros: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Open-source and widely used, ensuring a large support community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Flexible for various types of annotations, including objects and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User-friendly interface</a:t>
            </a: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480BD151-7079-C294-518C-C36E1347C9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08" y="2163158"/>
            <a:ext cx="3347921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656B471C-76FD-6331-6FF1-2621473DFFF3}"/>
              </a:ext>
            </a:extLst>
          </p:cNvPr>
          <p:cNvSpPr/>
          <p:nvPr userDrawn="1"/>
        </p:nvSpPr>
        <p:spPr>
          <a:xfrm>
            <a:off x="260780" y="26396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EDB0CDBE-F2A9-9EE4-4CED-50BE82C05E53}"/>
              </a:ext>
            </a:extLst>
          </p:cNvPr>
          <p:cNvSpPr/>
          <p:nvPr userDrawn="1"/>
        </p:nvSpPr>
        <p:spPr>
          <a:xfrm>
            <a:off x="260781" y="338443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D6A3170A-7CFD-0D89-64FB-39DB2DE43226}"/>
              </a:ext>
            </a:extLst>
          </p:cNvPr>
          <p:cNvSpPr/>
          <p:nvPr userDrawn="1"/>
        </p:nvSpPr>
        <p:spPr>
          <a:xfrm>
            <a:off x="242692" y="4129218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1633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How to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annotate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First guess – use </a:t>
            </a: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LabelMe</a:t>
            </a:r>
            <a:r>
              <a:rPr lang="en-US" sz="1600" b="1" dirty="0">
                <a:latin typeface="+mn-lt"/>
                <a:ea typeface="Helvetica Neue"/>
                <a:cs typeface="Helvetica Neue"/>
                <a:sym typeface="Helvetica Neue"/>
              </a:rPr>
              <a:t> tool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Cons: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Limited in handling very large datasets efficiently.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Lacks some advanced features for more complex annotation tasks.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480BD151-7079-C294-518C-C36E1347C9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08" y="2163158"/>
            <a:ext cx="3347921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96EFEA9D-DFA9-85FE-EC43-001923F3D31A}"/>
              </a:ext>
            </a:extLst>
          </p:cNvPr>
          <p:cNvSpPr/>
          <p:nvPr userDrawn="1"/>
        </p:nvSpPr>
        <p:spPr>
          <a:xfrm>
            <a:off x="251737" y="26396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DEEB95ED-3281-6CA9-D66B-FEE2030EB54E}"/>
              </a:ext>
            </a:extLst>
          </p:cNvPr>
          <p:cNvSpPr/>
          <p:nvPr userDrawn="1"/>
        </p:nvSpPr>
        <p:spPr>
          <a:xfrm>
            <a:off x="260781" y="3384434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5121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How to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annotate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CVAT (Computer Vision Annotation Tool)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Pros: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Supports a wide range of annotation types, including both semantic and instance segmentation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Efficient handling of large datasets</a:t>
            </a: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656B471C-76FD-6331-6FF1-2621473DFFF3}"/>
              </a:ext>
            </a:extLst>
          </p:cNvPr>
          <p:cNvSpPr/>
          <p:nvPr userDrawn="1"/>
        </p:nvSpPr>
        <p:spPr>
          <a:xfrm>
            <a:off x="260780" y="26396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EDB0CDBE-F2A9-9EE4-4CED-50BE82C05E53}"/>
              </a:ext>
            </a:extLst>
          </p:cNvPr>
          <p:cNvSpPr/>
          <p:nvPr userDrawn="1"/>
        </p:nvSpPr>
        <p:spPr>
          <a:xfrm>
            <a:off x="242691" y="3650223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62d6730a8ba9f5f175691490_use case 2k-H265 LOW-transcode">
            <a:hlinkClick r:id="" action="ppaction://media"/>
            <a:extLst>
              <a:ext uri="{FF2B5EF4-FFF2-40B4-BE49-F238E27FC236}">
                <a16:creationId xmlns:a16="http://schemas.microsoft.com/office/drawing/2014/main" id="{6D77BCE3-4F18-6E51-6834-C99A5B2366CF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2512" y="2110282"/>
            <a:ext cx="3870287" cy="21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 preserve="1">
  <p:cSld name="1_4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/>
        </p:nvSpPr>
        <p:spPr>
          <a:xfrm>
            <a:off x="384500" y="423775"/>
            <a:ext cx="8315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6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384500" y="2261955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95856" y="2834114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4500" y="3406273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634375" y="2140893"/>
            <a:ext cx="826926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Introduction to Visual Transformers and their paradigm shift in computer vision</a:t>
            </a:r>
          </a:p>
        </p:txBody>
      </p:sp>
      <p:sp>
        <p:nvSpPr>
          <p:cNvPr id="86" name="Google Shape;86;p12"/>
          <p:cNvSpPr txBox="1"/>
          <p:nvPr/>
        </p:nvSpPr>
        <p:spPr>
          <a:xfrm>
            <a:off x="634374" y="2713263"/>
            <a:ext cx="811376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Understanding the transformer architecture in the context of images.</a:t>
            </a:r>
          </a:p>
        </p:txBody>
      </p:sp>
      <p:sp>
        <p:nvSpPr>
          <p:cNvPr id="87" name="Google Shape;87;p12"/>
          <p:cNvSpPr txBox="1"/>
          <p:nvPr/>
        </p:nvSpPr>
        <p:spPr>
          <a:xfrm>
            <a:off x="634375" y="3288010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Tokenization of images and self-attention mechanisms</a:t>
            </a:r>
          </a:p>
        </p:txBody>
      </p:sp>
      <p:pic>
        <p:nvPicPr>
          <p:cNvPr id="3" name="Google Shape;35;p8">
            <a:extLst>
              <a:ext uri="{FF2B5EF4-FFF2-40B4-BE49-F238E27FC236}">
                <a16:creationId xmlns:a16="http://schemas.microsoft.com/office/drawing/2014/main" id="{C21A399B-77FA-EF46-C327-A78F674F72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792" y="1708831"/>
            <a:ext cx="149250" cy="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2">
            <a:extLst>
              <a:ext uri="{FF2B5EF4-FFF2-40B4-BE49-F238E27FC236}">
                <a16:creationId xmlns:a16="http://schemas.microsoft.com/office/drawing/2014/main" id="{26F5AAC8-640C-BD7F-15DA-F50F981BDDC9}"/>
              </a:ext>
            </a:extLst>
          </p:cNvPr>
          <p:cNvSpPr/>
          <p:nvPr userDrawn="1"/>
        </p:nvSpPr>
        <p:spPr>
          <a:xfrm>
            <a:off x="384500" y="3957981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;p12">
            <a:extLst>
              <a:ext uri="{FF2B5EF4-FFF2-40B4-BE49-F238E27FC236}">
                <a16:creationId xmlns:a16="http://schemas.microsoft.com/office/drawing/2014/main" id="{B7939BB8-7E09-3859-82D7-275C54DC26E3}"/>
              </a:ext>
            </a:extLst>
          </p:cNvPr>
          <p:cNvSpPr txBox="1"/>
          <p:nvPr userDrawn="1"/>
        </p:nvSpPr>
        <p:spPr>
          <a:xfrm>
            <a:off x="634375" y="3839718"/>
            <a:ext cx="8315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SOTA Techniques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D4F1F-DF02-03B3-1C7C-530D75380B36}"/>
              </a:ext>
            </a:extLst>
          </p:cNvPr>
          <p:cNvSpPr txBox="1"/>
          <p:nvPr userDrawn="1"/>
        </p:nvSpPr>
        <p:spPr>
          <a:xfrm>
            <a:off x="634375" y="1607404"/>
            <a:ext cx="4225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Visual Transformers : </a:t>
            </a:r>
            <a:r>
              <a:rPr lang="en-US" sz="1600" b="1" dirty="0">
                <a:solidFill>
                  <a:schemeClr val="bg1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Theory</a:t>
            </a:r>
            <a:r>
              <a:rPr lang="en-US" sz="1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 </a:t>
            </a:r>
            <a:endParaRPr lang="uk-UA" sz="1600" dirty="0"/>
          </a:p>
          <a:p>
            <a:endParaRPr lang="uk-U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4FA58-7FB8-827E-4D86-A6362F757763}"/>
              </a:ext>
            </a:extLst>
          </p:cNvPr>
          <p:cNvSpPr txBox="1"/>
          <p:nvPr userDrawn="1"/>
        </p:nvSpPr>
        <p:spPr>
          <a:xfrm>
            <a:off x="634375" y="1268850"/>
            <a:ext cx="4225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29793623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 preserve="1">
  <p:cSld name="1_2">
    <p:bg>
      <p:bgPr>
        <a:solidFill>
          <a:srgbClr val="F3F3F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/>
        </p:nvSpPr>
        <p:spPr>
          <a:xfrm>
            <a:off x="384499" y="423775"/>
            <a:ext cx="84512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How to </a:t>
            </a:r>
            <a:r>
              <a:rPr lang="en-US" sz="3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annotate</a:t>
            </a:r>
            <a:endParaRPr lang="en-US" sz="3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0">
            <a:extLst>
              <a:ext uri="{FF2B5EF4-FFF2-40B4-BE49-F238E27FC236}">
                <a16:creationId xmlns:a16="http://schemas.microsoft.com/office/drawing/2014/main" id="{C0D96A5D-8CDF-E2C7-F99E-994314BBC8A7}"/>
              </a:ext>
            </a:extLst>
          </p:cNvPr>
          <p:cNvSpPr txBox="1"/>
          <p:nvPr userDrawn="1"/>
        </p:nvSpPr>
        <p:spPr>
          <a:xfrm>
            <a:off x="384498" y="1547972"/>
            <a:ext cx="4713527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C8DEC"/>
                </a:solidFill>
                <a:latin typeface="+mn-lt"/>
                <a:ea typeface="Helvetica Neue"/>
                <a:cs typeface="Helvetica Neue"/>
                <a:sym typeface="Helvetica Neue"/>
              </a:rPr>
              <a:t>CVAT (Computer Vision Annotation Tool)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Cons: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rgbClr val="CC8DEC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Setup and configuration can be complex for non-technical 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1600" b="1" dirty="0">
              <a:solidFill>
                <a:schemeClr val="tx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+mn-lt"/>
                <a:ea typeface="Helvetica Neue"/>
                <a:cs typeface="Helvetica Neue"/>
                <a:sym typeface="Helvetica Neue"/>
              </a:rPr>
              <a:t>Some users may find the interface less intuitive compared to other tools</a:t>
            </a:r>
          </a:p>
        </p:txBody>
      </p:sp>
      <p:sp>
        <p:nvSpPr>
          <p:cNvPr id="2" name="Google Shape;53;p10">
            <a:extLst>
              <a:ext uri="{FF2B5EF4-FFF2-40B4-BE49-F238E27FC236}">
                <a16:creationId xmlns:a16="http://schemas.microsoft.com/office/drawing/2014/main" id="{656B471C-76FD-6331-6FF1-2621473DFFF3}"/>
              </a:ext>
            </a:extLst>
          </p:cNvPr>
          <p:cNvSpPr/>
          <p:nvPr userDrawn="1"/>
        </p:nvSpPr>
        <p:spPr>
          <a:xfrm>
            <a:off x="260780" y="2639650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EDB0CDBE-F2A9-9EE4-4CED-50BE82C05E53}"/>
              </a:ext>
            </a:extLst>
          </p:cNvPr>
          <p:cNvSpPr/>
          <p:nvPr userDrawn="1"/>
        </p:nvSpPr>
        <p:spPr>
          <a:xfrm>
            <a:off x="242691" y="3650223"/>
            <a:ext cx="141805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62d6730a8ba9f5f175691490_use case 2k-H265 LOW-transcode">
            <a:hlinkClick r:id="" action="ppaction://media"/>
            <a:extLst>
              <a:ext uri="{FF2B5EF4-FFF2-40B4-BE49-F238E27FC236}">
                <a16:creationId xmlns:a16="http://schemas.microsoft.com/office/drawing/2014/main" id="{27732F86-9438-465E-A109-62BF91252E9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2512" y="2110282"/>
            <a:ext cx="3870287" cy="21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 preserve="1">
  <p:cSld name="1_3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</a:t>
            </a:r>
            <a:endParaRPr sz="3600" b="1" dirty="0">
              <a:solidFill>
                <a:srgbClr val="CC8DEC"/>
              </a:solidFill>
              <a:latin typeface="Atyp Display" panose="00000500000000000000" pitchFamily="2" charset="0"/>
              <a:ea typeface="Atyp Display" panose="00000500000000000000" pitchFamily="2" charset="0"/>
              <a:cs typeface="Helvetica Neue"/>
              <a:sym typeface="Helvetica Neue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723550" y="1779700"/>
            <a:ext cx="3467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Rotation, Flipping, Cropping , Resizing, Color Jittering</a:t>
            </a:r>
          </a:p>
        </p:txBody>
      </p:sp>
      <p:sp>
        <p:nvSpPr>
          <p:cNvPr id="72" name="Google Shape;72;p11"/>
          <p:cNvSpPr txBox="1"/>
          <p:nvPr/>
        </p:nvSpPr>
        <p:spPr>
          <a:xfrm>
            <a:off x="723537" y="2730870"/>
            <a:ext cx="3467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Affine Transformations, Elastic Deformations,  Perspective Transformations</a:t>
            </a:r>
          </a:p>
        </p:txBody>
      </p:sp>
      <p:sp>
        <p:nvSpPr>
          <p:cNvPr id="73" name="Google Shape;73;p11"/>
          <p:cNvSpPr txBox="1"/>
          <p:nvPr/>
        </p:nvSpPr>
        <p:spPr>
          <a:xfrm>
            <a:off x="723550" y="362355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Mixup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CutMix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488410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4488410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4738272" y="1779700"/>
            <a:ext cx="382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based (GANs, Diffusion)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4738272" y="2733028"/>
            <a:ext cx="3821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Photometric Distortions, Random Erasing or Occlusion </a:t>
            </a:r>
          </a:p>
        </p:txBody>
      </p:sp>
    </p:spTree>
    <p:extLst>
      <p:ext uri="{BB962C8B-B14F-4D97-AF65-F5344CB8AC3E}">
        <p14:creationId xmlns:p14="http://schemas.microsoft.com/office/powerpoint/2010/main" val="18761478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</a:t>
            </a:r>
          </a:p>
        </p:txBody>
      </p:sp>
      <p:sp>
        <p:nvSpPr>
          <p:cNvPr id="94" name="Google Shape;94;p14"/>
          <p:cNvSpPr txBox="1"/>
          <p:nvPr/>
        </p:nvSpPr>
        <p:spPr>
          <a:xfrm>
            <a:off x="418750" y="1284400"/>
            <a:ext cx="381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Software tools</a:t>
            </a:r>
            <a:r>
              <a:rPr lang="ru" sz="1800" b="1" dirty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endParaRPr sz="1800" b="1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9;p11">
            <a:extLst>
              <a:ext uri="{FF2B5EF4-FFF2-40B4-BE49-F238E27FC236}">
                <a16:creationId xmlns:a16="http://schemas.microsoft.com/office/drawing/2014/main" id="{3867AD53-5051-5BC4-971F-9881A15D4EEF}"/>
              </a:ext>
            </a:extLst>
          </p:cNvPr>
          <p:cNvSpPr/>
          <p:nvPr userDrawn="1"/>
        </p:nvSpPr>
        <p:spPr>
          <a:xfrm>
            <a:off x="473675" y="28512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;p11">
            <a:extLst>
              <a:ext uri="{FF2B5EF4-FFF2-40B4-BE49-F238E27FC236}">
                <a16:creationId xmlns:a16="http://schemas.microsoft.com/office/drawing/2014/main" id="{DA1C653A-8692-611F-1A04-8478C6E0FE2E}"/>
              </a:ext>
            </a:extLst>
          </p:cNvPr>
          <p:cNvSpPr/>
          <p:nvPr userDrawn="1"/>
        </p:nvSpPr>
        <p:spPr>
          <a:xfrm>
            <a:off x="475200" y="376560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72;p11">
            <a:extLst>
              <a:ext uri="{FF2B5EF4-FFF2-40B4-BE49-F238E27FC236}">
                <a16:creationId xmlns:a16="http://schemas.microsoft.com/office/drawing/2014/main" id="{526E4D7C-F34F-1AEC-6501-A35CA401A3B4}"/>
              </a:ext>
            </a:extLst>
          </p:cNvPr>
          <p:cNvSpPr txBox="1"/>
          <p:nvPr userDrawn="1"/>
        </p:nvSpPr>
        <p:spPr>
          <a:xfrm>
            <a:off x="723537" y="273087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imgaug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3;p11">
            <a:extLst>
              <a:ext uri="{FF2B5EF4-FFF2-40B4-BE49-F238E27FC236}">
                <a16:creationId xmlns:a16="http://schemas.microsoft.com/office/drawing/2014/main" id="{382748F2-B718-A5E9-7DDE-C17346B1E9B1}"/>
              </a:ext>
            </a:extLst>
          </p:cNvPr>
          <p:cNvSpPr txBox="1"/>
          <p:nvPr userDrawn="1"/>
        </p:nvSpPr>
        <p:spPr>
          <a:xfrm>
            <a:off x="723550" y="3623554"/>
            <a:ext cx="346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tf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pytorch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opencv</a:t>
            </a:r>
            <a:endParaRPr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492" name="Picture 4" descr="Albumentations logo">
            <a:extLst>
              <a:ext uri="{FF2B5EF4-FFF2-40B4-BE49-F238E27FC236}">
                <a16:creationId xmlns:a16="http://schemas.microsoft.com/office/drawing/2014/main" id="{ECE5F451-56AF-C786-8282-A16558E752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623" y="1519158"/>
            <a:ext cx="941796" cy="9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OpenCV">
            <a:extLst>
              <a:ext uri="{FF2B5EF4-FFF2-40B4-BE49-F238E27FC236}">
                <a16:creationId xmlns:a16="http://schemas.microsoft.com/office/drawing/2014/main" id="{57C213E7-387C-3BBB-4015-9610E01D0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01" y="2936311"/>
            <a:ext cx="952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2" name="Picture 14">
            <a:extLst>
              <a:ext uri="{FF2B5EF4-FFF2-40B4-BE49-F238E27FC236}">
                <a16:creationId xmlns:a16="http://schemas.microsoft.com/office/drawing/2014/main" id="{03CE6DBD-57F8-3B84-673B-1D61AEF5CD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71" y="1284400"/>
            <a:ext cx="150876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4" name="Picture 16" descr="PyTorch | Meta Open Source">
            <a:extLst>
              <a:ext uri="{FF2B5EF4-FFF2-40B4-BE49-F238E27FC236}">
                <a16:creationId xmlns:a16="http://schemas.microsoft.com/office/drawing/2014/main" id="{597B337D-4A1C-8612-11B3-6D63F23D26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473" y="3033819"/>
            <a:ext cx="1708095" cy="10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960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Wide Range of Augmentation Techniques</a:t>
            </a:r>
          </a:p>
        </p:txBody>
      </p:sp>
      <p:sp>
        <p:nvSpPr>
          <p:cNvPr id="6" name="Google Shape;72;p11">
            <a:extLst>
              <a:ext uri="{FF2B5EF4-FFF2-40B4-BE49-F238E27FC236}">
                <a16:creationId xmlns:a16="http://schemas.microsoft.com/office/drawing/2014/main" id="{526E4D7C-F34F-1AEC-6501-A35CA401A3B4}"/>
              </a:ext>
            </a:extLst>
          </p:cNvPr>
          <p:cNvSpPr txBox="1"/>
          <p:nvPr userDrawn="1"/>
        </p:nvSpPr>
        <p:spPr>
          <a:xfrm>
            <a:off x="723550" y="2507639"/>
            <a:ext cx="466452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Offers a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 of augmentation techniques including geometric transforms, flips, rotations, color adjustments, noise injection, and more</a:t>
            </a:r>
          </a:p>
        </p:txBody>
      </p:sp>
      <p:sp>
        <p:nvSpPr>
          <p:cNvPr id="11" name="Google Shape;37;p8">
            <a:extLst>
              <a:ext uri="{FF2B5EF4-FFF2-40B4-BE49-F238E27FC236}">
                <a16:creationId xmlns:a16="http://schemas.microsoft.com/office/drawing/2014/main" id="{8E6D3DA0-4BDD-2F27-554D-5F4A256BB35B}"/>
              </a:ext>
            </a:extLst>
          </p:cNvPr>
          <p:cNvSpPr txBox="1"/>
          <p:nvPr userDrawn="1"/>
        </p:nvSpPr>
        <p:spPr>
          <a:xfrm>
            <a:off x="362435" y="245677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72;p11">
            <a:extLst>
              <a:ext uri="{FF2B5EF4-FFF2-40B4-BE49-F238E27FC236}">
                <a16:creationId xmlns:a16="http://schemas.microsoft.com/office/drawing/2014/main" id="{7224ED45-8F99-10E1-2C65-31FB690A3C66}"/>
              </a:ext>
            </a:extLst>
          </p:cNvPr>
          <p:cNvSpPr txBox="1"/>
          <p:nvPr userDrawn="1"/>
        </p:nvSpPr>
        <p:spPr>
          <a:xfrm>
            <a:off x="631775" y="3808203"/>
            <a:ext cx="450558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augmentations like grid distortion, optical distortion, and random scale cropping</a:t>
            </a:r>
          </a:p>
        </p:txBody>
      </p:sp>
      <p:sp>
        <p:nvSpPr>
          <p:cNvPr id="13" name="Google Shape;37;p8">
            <a:extLst>
              <a:ext uri="{FF2B5EF4-FFF2-40B4-BE49-F238E27FC236}">
                <a16:creationId xmlns:a16="http://schemas.microsoft.com/office/drawing/2014/main" id="{AA90F38A-A572-4DD8-A42D-6D49AD9057BA}"/>
              </a:ext>
            </a:extLst>
          </p:cNvPr>
          <p:cNvSpPr txBox="1"/>
          <p:nvPr userDrawn="1"/>
        </p:nvSpPr>
        <p:spPr>
          <a:xfrm>
            <a:off x="349805" y="370648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99923A19-3EF2-316D-C465-0664F87B1C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43" y="1670301"/>
            <a:ext cx="2935414" cy="293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2535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and Performance</a:t>
            </a:r>
          </a:p>
        </p:txBody>
      </p:sp>
      <p:sp>
        <p:nvSpPr>
          <p:cNvPr id="6" name="Google Shape;72;p11">
            <a:extLst>
              <a:ext uri="{FF2B5EF4-FFF2-40B4-BE49-F238E27FC236}">
                <a16:creationId xmlns:a16="http://schemas.microsoft.com/office/drawing/2014/main" id="{526E4D7C-F34F-1AEC-6501-A35CA401A3B4}"/>
              </a:ext>
            </a:extLst>
          </p:cNvPr>
          <p:cNvSpPr txBox="1"/>
          <p:nvPr userDrawn="1"/>
        </p:nvSpPr>
        <p:spPr>
          <a:xfrm>
            <a:off x="723550" y="2507639"/>
            <a:ext cx="46645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performance with a focus on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speed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making it suitable for large-scale training</a:t>
            </a:r>
          </a:p>
        </p:txBody>
      </p:sp>
      <p:sp>
        <p:nvSpPr>
          <p:cNvPr id="11" name="Google Shape;37;p8">
            <a:extLst>
              <a:ext uri="{FF2B5EF4-FFF2-40B4-BE49-F238E27FC236}">
                <a16:creationId xmlns:a16="http://schemas.microsoft.com/office/drawing/2014/main" id="{8E6D3DA0-4BDD-2F27-554D-5F4A256BB35B}"/>
              </a:ext>
            </a:extLst>
          </p:cNvPr>
          <p:cNvSpPr txBox="1"/>
          <p:nvPr userDrawn="1"/>
        </p:nvSpPr>
        <p:spPr>
          <a:xfrm>
            <a:off x="362435" y="245677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72;p11">
            <a:extLst>
              <a:ext uri="{FF2B5EF4-FFF2-40B4-BE49-F238E27FC236}">
                <a16:creationId xmlns:a16="http://schemas.microsoft.com/office/drawing/2014/main" id="{7224ED45-8F99-10E1-2C65-31FB690A3C66}"/>
              </a:ext>
            </a:extLst>
          </p:cNvPr>
          <p:cNvSpPr txBox="1"/>
          <p:nvPr userDrawn="1"/>
        </p:nvSpPr>
        <p:spPr>
          <a:xfrm>
            <a:off x="631775" y="3808203"/>
            <a:ext cx="450558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handling of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ensuring quick transformations</a:t>
            </a:r>
          </a:p>
        </p:txBody>
      </p:sp>
      <p:sp>
        <p:nvSpPr>
          <p:cNvPr id="13" name="Google Shape;37;p8">
            <a:extLst>
              <a:ext uri="{FF2B5EF4-FFF2-40B4-BE49-F238E27FC236}">
                <a16:creationId xmlns:a16="http://schemas.microsoft.com/office/drawing/2014/main" id="{AA90F38A-A572-4DD8-A42D-6D49AD9057BA}"/>
              </a:ext>
            </a:extLst>
          </p:cNvPr>
          <p:cNvSpPr txBox="1"/>
          <p:nvPr userDrawn="1"/>
        </p:nvSpPr>
        <p:spPr>
          <a:xfrm>
            <a:off x="349805" y="370648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562" name="Picture 2" descr="inria">
            <a:extLst>
              <a:ext uri="{FF2B5EF4-FFF2-40B4-BE49-F238E27FC236}">
                <a16:creationId xmlns:a16="http://schemas.microsoft.com/office/drawing/2014/main" id="{63ED7B85-21CE-030A-2F63-69F1EFF546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1" t="7560" r="15216" b="6794"/>
          <a:stretch/>
        </p:blipFill>
        <p:spPr bwMode="auto">
          <a:xfrm>
            <a:off x="5877180" y="1858298"/>
            <a:ext cx="2635045" cy="27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651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to use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D357D-9357-B0D2-653A-EA02545CCF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3149" y="1862066"/>
            <a:ext cx="4349203" cy="300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55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–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distortions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B2B3026F-C745-B4D4-C8A5-08639E9D0E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b="4501"/>
          <a:stretch/>
        </p:blipFill>
        <p:spPr bwMode="auto">
          <a:xfrm>
            <a:off x="1252734" y="2483260"/>
            <a:ext cx="6553659" cy="191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6034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–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 processing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682" name="Picture 2" descr="vistas">
            <a:extLst>
              <a:ext uri="{FF2B5EF4-FFF2-40B4-BE49-F238E27FC236}">
                <a16:creationId xmlns:a16="http://schemas.microsoft.com/office/drawing/2014/main" id="{B3E66798-329B-1CC4-52E5-104643825E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703" y="1943127"/>
            <a:ext cx="2885768" cy="28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61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– </a:t>
            </a:r>
            <a:r>
              <a:rPr lang="en-US" sz="1600" b="1" dirty="0" err="1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keypoints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249181A7-7F55-3A53-E9F0-C7D8C09BDDE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9107" r="54395" b="52939"/>
          <a:stretch/>
        </p:blipFill>
        <p:spPr bwMode="auto">
          <a:xfrm>
            <a:off x="2968565" y="2105138"/>
            <a:ext cx="1933415" cy="12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42A84B3-B86D-5127-B8E8-08268AED273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3" t="8717" r="1779" b="53329"/>
          <a:stretch/>
        </p:blipFill>
        <p:spPr bwMode="auto">
          <a:xfrm>
            <a:off x="5063014" y="2105138"/>
            <a:ext cx="1933415" cy="12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41007B-7ED1-5A74-2682-A4B04FFB4C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59648" r="54812" b="2398"/>
          <a:stretch/>
        </p:blipFill>
        <p:spPr bwMode="auto">
          <a:xfrm>
            <a:off x="2968565" y="3569860"/>
            <a:ext cx="1933415" cy="12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980CC75-0DA9-D296-2E17-1CFD1DAC52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9" t="59367" r="1853" b="2679"/>
          <a:stretch/>
        </p:blipFill>
        <p:spPr bwMode="auto">
          <a:xfrm>
            <a:off x="5063014" y="3569860"/>
            <a:ext cx="1933415" cy="12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205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" preserve="1">
  <p:cSld name="1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384500" y="423775"/>
            <a:ext cx="8175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Data augmentation (</a:t>
            </a:r>
            <a:r>
              <a:rPr lang="en-US" sz="36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Albumentations</a:t>
            </a:r>
            <a:r>
              <a:rPr lang="en-US" sz="3600" b="1" dirty="0">
                <a:solidFill>
                  <a:srgbClr val="CC8DEC"/>
                </a:solidFill>
                <a:latin typeface="Atyp Display" panose="00000500000000000000" pitchFamily="2" charset="0"/>
                <a:ea typeface="Atyp Display" panose="00000500000000000000" pitchFamily="2" charset="0"/>
                <a:cs typeface="Helvetica Neue"/>
                <a:sym typeface="Helvetica Neue"/>
              </a:rPr>
              <a:t>)</a:t>
            </a:r>
          </a:p>
        </p:txBody>
      </p:sp>
      <p:sp>
        <p:nvSpPr>
          <p:cNvPr id="2" name="Google Shape;68;p11">
            <a:extLst>
              <a:ext uri="{FF2B5EF4-FFF2-40B4-BE49-F238E27FC236}">
                <a16:creationId xmlns:a16="http://schemas.microsoft.com/office/drawing/2014/main" id="{DBF560BE-6438-5C4D-C10E-6D573931A61E}"/>
              </a:ext>
            </a:extLst>
          </p:cNvPr>
          <p:cNvSpPr/>
          <p:nvPr userDrawn="1"/>
        </p:nvSpPr>
        <p:spPr>
          <a:xfrm>
            <a:off x="473675" y="1900750"/>
            <a:ext cx="158100" cy="158100"/>
          </a:xfrm>
          <a:prstGeom prst="ellipse">
            <a:avLst/>
          </a:prstGeom>
          <a:solidFill>
            <a:srgbClr val="CC8DEC"/>
          </a:solidFill>
          <a:ln w="9525" cap="flat" cmpd="sng">
            <a:solidFill>
              <a:srgbClr val="CC8D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1;p11">
            <a:extLst>
              <a:ext uri="{FF2B5EF4-FFF2-40B4-BE49-F238E27FC236}">
                <a16:creationId xmlns:a16="http://schemas.microsoft.com/office/drawing/2014/main" id="{D957BF82-F790-4F4E-B7A5-F5EDE2CD8906}"/>
              </a:ext>
            </a:extLst>
          </p:cNvPr>
          <p:cNvSpPr txBox="1"/>
          <p:nvPr userDrawn="1"/>
        </p:nvSpPr>
        <p:spPr>
          <a:xfrm>
            <a:off x="723550" y="1779700"/>
            <a:ext cx="3467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Customization and Flexibility</a:t>
            </a:r>
            <a:endParaRPr lang="en-US" sz="16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72;p11">
            <a:extLst>
              <a:ext uri="{FF2B5EF4-FFF2-40B4-BE49-F238E27FC236}">
                <a16:creationId xmlns:a16="http://schemas.microsoft.com/office/drawing/2014/main" id="{526E4D7C-F34F-1AEC-6501-A35CA401A3B4}"/>
              </a:ext>
            </a:extLst>
          </p:cNvPr>
          <p:cNvSpPr txBox="1"/>
          <p:nvPr userDrawn="1"/>
        </p:nvSpPr>
        <p:spPr>
          <a:xfrm>
            <a:off x="723550" y="2507639"/>
            <a:ext cx="466452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Users can create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augmentation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pipelines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chaining multiple transformations</a:t>
            </a:r>
          </a:p>
        </p:txBody>
      </p:sp>
      <p:sp>
        <p:nvSpPr>
          <p:cNvPr id="11" name="Google Shape;37;p8">
            <a:extLst>
              <a:ext uri="{FF2B5EF4-FFF2-40B4-BE49-F238E27FC236}">
                <a16:creationId xmlns:a16="http://schemas.microsoft.com/office/drawing/2014/main" id="{8E6D3DA0-4BDD-2F27-554D-5F4A256BB35B}"/>
              </a:ext>
            </a:extLst>
          </p:cNvPr>
          <p:cNvSpPr txBox="1"/>
          <p:nvPr userDrawn="1"/>
        </p:nvSpPr>
        <p:spPr>
          <a:xfrm>
            <a:off x="362435" y="2456778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72;p11">
            <a:extLst>
              <a:ext uri="{FF2B5EF4-FFF2-40B4-BE49-F238E27FC236}">
                <a16:creationId xmlns:a16="http://schemas.microsoft.com/office/drawing/2014/main" id="{7224ED45-8F99-10E1-2C65-31FB690A3C66}"/>
              </a:ext>
            </a:extLst>
          </p:cNvPr>
          <p:cNvSpPr txBox="1"/>
          <p:nvPr userDrawn="1"/>
        </p:nvSpPr>
        <p:spPr>
          <a:xfrm>
            <a:off x="631775" y="3808203"/>
            <a:ext cx="450558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Offers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over the </a:t>
            </a:r>
            <a:r>
              <a:rPr lang="en-US" sz="16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probability</a:t>
            </a:r>
            <a:r>
              <a:rPr lang="en-US" sz="16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applying each transformation, allowing for a balanced augmentation strategy</a:t>
            </a:r>
          </a:p>
        </p:txBody>
      </p:sp>
      <p:sp>
        <p:nvSpPr>
          <p:cNvPr id="13" name="Google Shape;37;p8">
            <a:extLst>
              <a:ext uri="{FF2B5EF4-FFF2-40B4-BE49-F238E27FC236}">
                <a16:creationId xmlns:a16="http://schemas.microsoft.com/office/drawing/2014/main" id="{AA90F38A-A572-4DD8-A42D-6D49AD9057BA}"/>
              </a:ext>
            </a:extLst>
          </p:cNvPr>
          <p:cNvSpPr txBox="1"/>
          <p:nvPr userDrawn="1"/>
        </p:nvSpPr>
        <p:spPr>
          <a:xfrm>
            <a:off x="349805" y="3706481"/>
            <a:ext cx="297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CC8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sz="2100" b="1" dirty="0">
              <a:solidFill>
                <a:srgbClr val="CC8DE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000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77" r:id="rId3"/>
    <p:sldLayoutId id="2147483655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7" r:id="rId12"/>
    <p:sldLayoutId id="2147483691" r:id="rId13"/>
    <p:sldLayoutId id="2147483693" r:id="rId14"/>
    <p:sldLayoutId id="2147483694" r:id="rId15"/>
    <p:sldLayoutId id="2147483695" r:id="rId16"/>
    <p:sldLayoutId id="2147483696" r:id="rId17"/>
    <p:sldLayoutId id="2147483698" r:id="rId18"/>
    <p:sldLayoutId id="2147483690" r:id="rId19"/>
    <p:sldLayoutId id="2147483685" r:id="rId20"/>
    <p:sldLayoutId id="2147483725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692" r:id="rId41"/>
    <p:sldLayoutId id="2147483726" r:id="rId42"/>
    <p:sldLayoutId id="2147483728" r:id="rId43"/>
    <p:sldLayoutId id="2147483729" r:id="rId44"/>
    <p:sldLayoutId id="2147483730" r:id="rId45"/>
    <p:sldLayoutId id="2147483732" r:id="rId46"/>
    <p:sldLayoutId id="2147483733" r:id="rId47"/>
    <p:sldLayoutId id="2147483734" r:id="rId48"/>
    <p:sldLayoutId id="2147483735" r:id="rId49"/>
    <p:sldLayoutId id="2147483738" r:id="rId50"/>
    <p:sldLayoutId id="2147483739" r:id="rId51"/>
    <p:sldLayoutId id="2147483740" r:id="rId52"/>
    <p:sldLayoutId id="2147483741" r:id="rId53"/>
    <p:sldLayoutId id="2147483742" r:id="rId54"/>
    <p:sldLayoutId id="2147483743" r:id="rId55"/>
    <p:sldLayoutId id="2147483699" r:id="rId56"/>
    <p:sldLayoutId id="2147483702" r:id="rId57"/>
    <p:sldLayoutId id="2147483758" r:id="rId58"/>
    <p:sldLayoutId id="2147483759" r:id="rId59"/>
    <p:sldLayoutId id="2147483785" r:id="rId60"/>
    <p:sldLayoutId id="2147483761" r:id="rId61"/>
    <p:sldLayoutId id="2147483765" r:id="rId62"/>
    <p:sldLayoutId id="2147483786" r:id="rId63"/>
    <p:sldLayoutId id="2147483790" r:id="rId64"/>
    <p:sldLayoutId id="2147483791" r:id="rId65"/>
    <p:sldLayoutId id="2147483792" r:id="rId66"/>
    <p:sldLayoutId id="2147483793" r:id="rId67"/>
    <p:sldLayoutId id="2147483789" r:id="rId68"/>
    <p:sldLayoutId id="2147483796" r:id="rId69"/>
    <p:sldLayoutId id="2147483795" r:id="rId70"/>
    <p:sldLayoutId id="2147483797" r:id="rId71"/>
    <p:sldLayoutId id="2147483800" r:id="rId72"/>
    <p:sldLayoutId id="2147483799" r:id="rId73"/>
    <p:sldLayoutId id="2147483801" r:id="rId74"/>
    <p:sldLayoutId id="2147483802" r:id="rId75"/>
    <p:sldLayoutId id="2147483803" r:id="rId76"/>
    <p:sldLayoutId id="2147483804" r:id="rId77"/>
    <p:sldLayoutId id="2147483808" r:id="rId78"/>
    <p:sldLayoutId id="2147483806" r:id="rId79"/>
    <p:sldLayoutId id="2147483810" r:id="rId80"/>
    <p:sldLayoutId id="2147483805" r:id="rId81"/>
    <p:sldLayoutId id="2147483762" r:id="rId82"/>
    <p:sldLayoutId id="2147483763" r:id="rId83"/>
    <p:sldLayoutId id="2147483766" r:id="rId84"/>
    <p:sldLayoutId id="2147483767" r:id="rId85"/>
    <p:sldLayoutId id="2147483768" r:id="rId86"/>
    <p:sldLayoutId id="2147483769" r:id="rId87"/>
    <p:sldLayoutId id="2147483770" r:id="rId88"/>
    <p:sldLayoutId id="2147483771" r:id="rId89"/>
    <p:sldLayoutId id="2147483772" r:id="rId90"/>
    <p:sldLayoutId id="2147483773" r:id="rId91"/>
    <p:sldLayoutId id="2147483774" r:id="rId92"/>
    <p:sldLayoutId id="2147483775" r:id="rId93"/>
    <p:sldLayoutId id="2147483777" r:id="rId94"/>
    <p:sldLayoutId id="2147483776" r:id="rId95"/>
    <p:sldLayoutId id="2147483778" r:id="rId96"/>
    <p:sldLayoutId id="2147483781" r:id="rId97"/>
    <p:sldLayoutId id="2147483780" r:id="rId98"/>
    <p:sldLayoutId id="2147483782" r:id="rId99"/>
    <p:sldLayoutId id="2147483783" r:id="rId100"/>
    <p:sldLayoutId id="2147483784" r:id="rId101"/>
    <p:sldLayoutId id="2147483811" r:id="rId102"/>
    <p:sldLayoutId id="2147483812" r:id="rId103"/>
    <p:sldLayoutId id="2147483813" r:id="rId104"/>
    <p:sldLayoutId id="2147483814" r:id="rId105"/>
    <p:sldLayoutId id="2147483815" r:id="rId106"/>
    <p:sldLayoutId id="2147483816" r:id="rId107"/>
    <p:sldLayoutId id="2147483820" r:id="rId108"/>
    <p:sldLayoutId id="2147483818" r:id="rId109"/>
    <p:sldLayoutId id="2147483819" r:id="rId110"/>
    <p:sldLayoutId id="2147483823" r:id="rId111"/>
    <p:sldLayoutId id="2147483821" r:id="rId112"/>
    <p:sldLayoutId id="2147483822" r:id="rId113"/>
    <p:sldLayoutId id="2147483756" r:id="rId114"/>
    <p:sldLayoutId id="2147483689" r:id="rId115"/>
    <p:sldLayoutId id="2147483656" r:id="rId116"/>
    <p:sldLayoutId id="2147483657" r:id="rId117"/>
    <p:sldLayoutId id="2147483658" r:id="rId118"/>
    <p:sldLayoutId id="2147483659" r:id="rId119"/>
    <p:sldLayoutId id="2147483660" r:id="rId120"/>
    <p:sldLayoutId id="2147483662" r:id="rId121"/>
    <p:sldLayoutId id="2147483663" r:id="rId122"/>
    <p:sldLayoutId id="2147483664" r:id="rId123"/>
    <p:sldLayoutId id="2147483665" r:id="rId124"/>
    <p:sldLayoutId id="2147483667" r:id="rId125"/>
    <p:sldLayoutId id="2147483666" r:id="rId126"/>
    <p:sldLayoutId id="2147483669" r:id="rId127"/>
    <p:sldLayoutId id="2147483668" r:id="rId128"/>
    <p:sldLayoutId id="2147483670" r:id="rId129"/>
    <p:sldLayoutId id="2147483671" r:id="rId130"/>
    <p:sldLayoutId id="2147483672" r:id="rId131"/>
    <p:sldLayoutId id="2147483673" r:id="rId132"/>
    <p:sldLayoutId id="2147483674" r:id="rId1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64E3FE56-F10C-1C1F-1E9B-52AF75FB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62B6685-5EF2-C79D-6145-BF7A7F6F9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82D1B2C-DD9A-DA1A-8BBA-024A7516A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C4A-6F3F-4744-90CE-7CB10DD5929A}" type="datetimeFigureOut">
              <a:rPr lang="uk-UA" smtClean="0"/>
              <a:t>30.11.2023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C21C8D4-45BA-3C16-86D6-DC6576047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ABC83D2-770D-FFC4-B464-264DC4FA2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8A98D-B620-4DBC-B07E-17226E8C0070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617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103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795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818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8165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5637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001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5743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9379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315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2080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89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2771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968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773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7247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3069C8A2-9701-E2FF-9F0F-E4014861E044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5210050" y="1009875"/>
            <a:ext cx="3041100" cy="3167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938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9DD8563B-6361-ED63-B17F-E79107588D5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6D0F5DA-754A-D894-6CCD-7A7EA8E71EC5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зображення 3">
            <a:extLst>
              <a:ext uri="{FF2B5EF4-FFF2-40B4-BE49-F238E27FC236}">
                <a16:creationId xmlns:a16="http://schemas.microsoft.com/office/drawing/2014/main" id="{F356E3C7-FAEF-AD9E-95CF-A624B0193489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69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1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43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79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33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829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90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84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>
            <a:extLst>
              <a:ext uri="{FF2B5EF4-FFF2-40B4-BE49-F238E27FC236}">
                <a16:creationId xmlns:a16="http://schemas.microsoft.com/office/drawing/2014/main" id="{DAF406E2-378C-C2B6-7545-40DD392ECB0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876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63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5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15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8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14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32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635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35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139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12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4A91A70-B8C9-A8FF-68FA-06D1512C8C3A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9816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99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82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693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373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428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83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7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407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290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5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264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356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432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936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728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000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22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94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613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289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91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5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15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597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098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543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562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557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235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539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797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6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420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880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20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689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46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91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114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028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335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180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79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861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8665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29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441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839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373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923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743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812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691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46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245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325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2986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9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85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22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0552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46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743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56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91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463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912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306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374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8264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0166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6390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5955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93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5730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136914"/>
      </p:ext>
    </p:extLst>
  </p:cSld>
  <p:clrMapOvr>
    <a:masterClrMapping/>
  </p:clrMapOvr>
</p:sld>
</file>

<file path=ppt/theme/theme1.xml><?xml version="1.0" encoding="utf-8"?>
<a:theme xmlns:a="http://schemas.openxmlformats.org/drawingml/2006/main" name="AI HOUS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Atyp Text Medium"/>
        <a:ea typeface=""/>
        <a:cs typeface=""/>
      </a:majorFont>
      <a:minorFont>
        <a:latin typeface="Atyp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іальне оформлення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AI_HOUSE_THEME</Template>
  <TotalTime>2712</TotalTime>
  <Words>0</Words>
  <Application>Microsoft Office PowerPoint</Application>
  <PresentationFormat>Екран (16:9)</PresentationFormat>
  <Paragraphs>0</Paragraphs>
  <Slides>113</Slides>
  <Notes>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113</vt:i4>
      </vt:variant>
    </vt:vector>
  </HeadingPairs>
  <TitlesOfParts>
    <vt:vector size="122" baseType="lpstr">
      <vt:lpstr>Atyp Text Medium</vt:lpstr>
      <vt:lpstr>Arial</vt:lpstr>
      <vt:lpstr>Calibri</vt:lpstr>
      <vt:lpstr>Helvetica Neue</vt:lpstr>
      <vt:lpstr>Atyp Text</vt:lpstr>
      <vt:lpstr>Calibri Light</vt:lpstr>
      <vt:lpstr>Atyp Display</vt:lpstr>
      <vt:lpstr>AI HOUSE</vt:lpstr>
      <vt:lpstr>Спеціальне оформлення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Yaroslav Tereshchenko</cp:lastModifiedBy>
  <cp:revision>7</cp:revision>
  <dcterms:modified xsi:type="dcterms:W3CDTF">2023-11-30T12:35:55Z</dcterms:modified>
</cp:coreProperties>
</file>